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media/audio31.wav" ContentType="audio/x-wav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2"/>
  </p:notesMasterIdLst>
  <p:sldIdLst>
    <p:sldId id="260" r:id="rId2"/>
    <p:sldId id="261" r:id="rId3"/>
    <p:sldId id="322" r:id="rId4"/>
    <p:sldId id="323" r:id="rId5"/>
    <p:sldId id="324" r:id="rId6"/>
    <p:sldId id="294" r:id="rId7"/>
    <p:sldId id="295" r:id="rId8"/>
    <p:sldId id="331" r:id="rId9"/>
    <p:sldId id="332" r:id="rId10"/>
    <p:sldId id="339" r:id="rId11"/>
    <p:sldId id="333" r:id="rId12"/>
    <p:sldId id="334" r:id="rId13"/>
    <p:sldId id="262" r:id="rId14"/>
    <p:sldId id="338" r:id="rId15"/>
    <p:sldId id="302" r:id="rId16"/>
    <p:sldId id="304" r:id="rId17"/>
    <p:sldId id="306" r:id="rId18"/>
    <p:sldId id="330" r:id="rId19"/>
    <p:sldId id="307" r:id="rId20"/>
    <p:sldId id="326" r:id="rId21"/>
    <p:sldId id="310" r:id="rId22"/>
    <p:sldId id="328" r:id="rId23"/>
    <p:sldId id="335" r:id="rId24"/>
    <p:sldId id="340" r:id="rId25"/>
    <p:sldId id="336" r:id="rId26"/>
    <p:sldId id="337" r:id="rId27"/>
    <p:sldId id="343" r:id="rId28"/>
    <p:sldId id="341" r:id="rId29"/>
    <p:sldId id="342" r:id="rId30"/>
    <p:sldId id="287" r:id="rId31"/>
  </p:sldIdLst>
  <p:sldSz cx="12192000" cy="6858000"/>
  <p:notesSz cx="6950075" cy="9167813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-90" y="-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29BC7E-A148-4CAE-889D-67C2EBB72ECF}" type="doc">
      <dgm:prSet loTypeId="urn:microsoft.com/office/officeart/2005/8/layout/cycle4#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5862E6F-8CAA-48A3-BAF1-8D9B1E98B6A2}">
      <dgm:prSet phldrT="[Texto]" custT="1"/>
      <dgm:spPr/>
      <dgm:t>
        <a:bodyPr/>
        <a:lstStyle/>
        <a:p>
          <a:r>
            <a:rPr lang="es-CO" sz="1400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Día 1-Hasta el primer día del 7 mes.</a:t>
          </a:r>
          <a:endParaRPr lang="es-CO" sz="1400" b="1" dirty="0">
            <a:latin typeface="+mn-lt"/>
          </a:endParaRPr>
        </a:p>
      </dgm:t>
    </dgm:pt>
    <dgm:pt modelId="{08F1E0D9-3C5A-4B90-8535-975080331E46}" type="parTrans" cxnId="{923A7C71-F72B-48B8-8A83-BA93E1289D90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90EFBA88-C660-4E08-ABAC-BCB1815AFF31}" type="sibTrans" cxnId="{923A7C71-F72B-48B8-8A83-BA93E1289D90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B20EF412-8C03-4BF6-A3DA-BB6008C830E1}">
      <dgm:prSet phldrT="[Texto]"/>
      <dgm:spPr/>
      <dgm:t>
        <a:bodyPr/>
        <a:lstStyle/>
        <a:p>
          <a:r>
            <a:rPr lang="es-ES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COBERTURA HASTA EL 50% DE S. M. M. L. V.</a:t>
          </a:r>
          <a:endParaRPr lang="es-CO" dirty="0">
            <a:latin typeface="+mn-lt"/>
          </a:endParaRPr>
        </a:p>
      </dgm:t>
    </dgm:pt>
    <dgm:pt modelId="{70D8DD0C-D35A-4792-B821-DB6742FC58CC}" type="parTrans" cxnId="{9F34EFD5-EFBF-4B1F-9770-9B89C7E672A4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CCD5A90F-6763-4625-BEBF-4870148F2D40}" type="sibTrans" cxnId="{9F34EFD5-EFBF-4B1F-9770-9B89C7E672A4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9896CA0B-4083-4E42-87A6-772D0E296D7C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O" sz="1400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Del 1 día del 7 mes hasta el primer día del 13</a:t>
          </a:r>
        </a:p>
        <a:p>
          <a:r>
            <a:rPr lang="es-CO" sz="1400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 </a:t>
          </a:r>
          <a:endParaRPr lang="es-CO" sz="1400" b="1" dirty="0">
            <a:latin typeface="+mn-lt"/>
          </a:endParaRPr>
        </a:p>
      </dgm:t>
    </dgm:pt>
    <dgm:pt modelId="{8F7301C6-AABF-4C6C-8ED4-7A7303E629CF}" type="parTrans" cxnId="{0D27858E-8620-43F8-A6F0-D05AA2D75B10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8AD4180B-B27C-4E59-B696-E2D23404B596}" type="sibTrans" cxnId="{0D27858E-8620-43F8-A6F0-D05AA2D75B10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8A631543-3CC5-4BFB-9AFD-7608927F7229}">
      <dgm:prSet phldrT="[Texto]"/>
      <dgm:spPr/>
      <dgm:t>
        <a:bodyPr/>
        <a:lstStyle/>
        <a:p>
          <a:r>
            <a:rPr lang="es-ES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COBERTURA ENTRE EL 50%-100% DE UN S. M. M. L. V.</a:t>
          </a:r>
          <a:endParaRPr lang="es-CO" dirty="0">
            <a:latin typeface="+mn-lt"/>
          </a:endParaRPr>
        </a:p>
      </dgm:t>
    </dgm:pt>
    <dgm:pt modelId="{4638E09E-1E4D-492E-A300-7901445AB74C}" type="parTrans" cxnId="{A89F91A3-189C-4F10-89A1-DDCAEA3021EA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3814C290-5AE4-49EC-8A23-3CC3CAAFD8D0}" type="sibTrans" cxnId="{A89F91A3-189C-4F10-89A1-DDCAEA3021EA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43EE33C1-4F11-48DD-82BE-A5F84B3D1743}">
      <dgm:prSet phldrT="[Texto]"/>
      <dgm:spPr>
        <a:solidFill>
          <a:srgbClr val="7030A0"/>
        </a:solidFill>
      </dgm:spPr>
      <dgm:t>
        <a:bodyPr/>
        <a:lstStyle/>
        <a:p>
          <a:r>
            <a:rPr lang="es-CO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Después Del Mes 13. </a:t>
          </a:r>
          <a:endParaRPr lang="es-CO" b="1" dirty="0">
            <a:latin typeface="+mn-lt"/>
          </a:endParaRPr>
        </a:p>
      </dgm:t>
    </dgm:pt>
    <dgm:pt modelId="{87FC2544-BEF4-4E47-99A7-1C13CB54DE78}" type="parTrans" cxnId="{AE264EA3-79C7-4556-A66B-20D5010EF3E4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2D2F0BBC-1746-439C-AE5F-973D6BD96AA2}" type="sibTrans" cxnId="{AE264EA3-79C7-4556-A66B-20D5010EF3E4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519E8490-9F6B-4D6D-A47B-76B5E1C0E726}">
      <dgm:prSet phldrT="[Texto]"/>
      <dgm:spPr/>
      <dgm:t>
        <a:bodyPr/>
        <a:lstStyle/>
        <a:p>
          <a:r>
            <a:rPr lang="es-CO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Incluye RMN y PETSCAN</a:t>
          </a:r>
          <a:endParaRPr lang="es-CO" dirty="0">
            <a:latin typeface="+mn-lt"/>
          </a:endParaRPr>
        </a:p>
      </dgm:t>
    </dgm:pt>
    <dgm:pt modelId="{F2A44ECF-9C0F-4C5E-9100-3F12234D38F9}" type="parTrans" cxnId="{066FBF5E-EFF1-4D06-8C2A-36EB87009E5D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F29625EF-BBA8-4FFC-92C3-51B4103A6C28}" type="sibTrans" cxnId="{066FBF5E-EFF1-4D06-8C2A-36EB87009E5D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B3CE50B4-3D1C-443D-9857-3EE250292AF4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O" sz="2100" b="1" dirty="0" smtClean="0">
              <a:latin typeface="+mn-lt"/>
            </a:rPr>
            <a:t>USUARIO COMUN</a:t>
          </a:r>
        </a:p>
        <a:p>
          <a:r>
            <a:rPr lang="es-CO" sz="1800" b="1" dirty="0" smtClean="0">
              <a:latin typeface="+mn-lt"/>
            </a:rPr>
            <a:t>Ips de Asignación</a:t>
          </a:r>
          <a:endParaRPr lang="es-CO" sz="1800" b="1" dirty="0">
            <a:latin typeface="+mn-lt"/>
          </a:endParaRPr>
        </a:p>
      </dgm:t>
    </dgm:pt>
    <dgm:pt modelId="{9C096FE3-4CB2-44F3-83CC-4E805BDC2185}" type="parTrans" cxnId="{D5FC847E-9192-48BA-882B-30E77F6CEA1C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47B4A924-48C7-4BCD-A5D6-0C5BE32D090C}" type="sibTrans" cxnId="{D5FC847E-9192-48BA-882B-30E77F6CEA1C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4253BB78-7F77-41E0-B5BC-656A48D645B7}">
      <dgm:prSet phldrT="[Texto]"/>
      <dgm:spPr/>
      <dgm:t>
        <a:bodyPr/>
        <a:lstStyle/>
        <a:p>
          <a:r>
            <a:rPr lang="es-CO" b="1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Siempre y cuando el servicio sea POS</a:t>
          </a:r>
          <a:endParaRPr lang="es-CO" dirty="0">
            <a:latin typeface="+mn-lt"/>
          </a:endParaRPr>
        </a:p>
      </dgm:t>
    </dgm:pt>
    <dgm:pt modelId="{BDD217DB-5FFB-49A4-A03E-F0CFD3F0715F}" type="parTrans" cxnId="{6022C7E6-4D43-4678-80A5-89E57D81ECDD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A9DFFB5E-DE76-4374-AE4B-B881C88A5C2E}" type="sibTrans" cxnId="{6022C7E6-4D43-4678-80A5-89E57D81ECDD}">
      <dgm:prSet/>
      <dgm:spPr/>
      <dgm:t>
        <a:bodyPr/>
        <a:lstStyle/>
        <a:p>
          <a:endParaRPr lang="es-CO">
            <a:latin typeface="+mn-lt"/>
          </a:endParaRPr>
        </a:p>
      </dgm:t>
    </dgm:pt>
    <dgm:pt modelId="{64BFC296-F393-4362-BEB8-027CEECBB667}" type="pres">
      <dgm:prSet presAssocID="{4A29BC7E-A148-4CAE-889D-67C2EBB72EC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0802DE28-44B9-4299-8F53-AB30AEB73745}" type="pres">
      <dgm:prSet presAssocID="{4A29BC7E-A148-4CAE-889D-67C2EBB72ECF}" presName="children" presStyleCnt="0"/>
      <dgm:spPr/>
    </dgm:pt>
    <dgm:pt modelId="{76235B49-6B67-4C3B-A135-B71732342791}" type="pres">
      <dgm:prSet presAssocID="{4A29BC7E-A148-4CAE-889D-67C2EBB72ECF}" presName="child1group" presStyleCnt="0"/>
      <dgm:spPr/>
    </dgm:pt>
    <dgm:pt modelId="{9EF6EDC7-69DA-48C7-9A66-03460E61A864}" type="pres">
      <dgm:prSet presAssocID="{4A29BC7E-A148-4CAE-889D-67C2EBB72ECF}" presName="child1" presStyleLbl="bgAcc1" presStyleIdx="0" presStyleCnt="4" custScaleX="109524"/>
      <dgm:spPr/>
      <dgm:t>
        <a:bodyPr/>
        <a:lstStyle/>
        <a:p>
          <a:endParaRPr lang="es-CO"/>
        </a:p>
      </dgm:t>
    </dgm:pt>
    <dgm:pt modelId="{6303ABC8-FD91-4EFD-BFB9-BDC174565E26}" type="pres">
      <dgm:prSet presAssocID="{4A29BC7E-A148-4CAE-889D-67C2EBB72EC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3632C16-39BC-45B3-B694-2116BF9EB298}" type="pres">
      <dgm:prSet presAssocID="{4A29BC7E-A148-4CAE-889D-67C2EBB72ECF}" presName="child2group" presStyleCnt="0"/>
      <dgm:spPr/>
    </dgm:pt>
    <dgm:pt modelId="{482EAC31-EF4D-4243-B400-C2E09E68E240}" type="pres">
      <dgm:prSet presAssocID="{4A29BC7E-A148-4CAE-889D-67C2EBB72ECF}" presName="child2" presStyleLbl="bgAcc1" presStyleIdx="1" presStyleCnt="4" custLinFactNeighborX="5531"/>
      <dgm:spPr/>
      <dgm:t>
        <a:bodyPr/>
        <a:lstStyle/>
        <a:p>
          <a:endParaRPr lang="es-CO"/>
        </a:p>
      </dgm:t>
    </dgm:pt>
    <dgm:pt modelId="{8EFACA61-4A2C-49D4-B8BF-311E6D48D905}" type="pres">
      <dgm:prSet presAssocID="{4A29BC7E-A148-4CAE-889D-67C2EBB72EC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8E6A0CC-27F4-4337-8617-C43D8137A5C5}" type="pres">
      <dgm:prSet presAssocID="{4A29BC7E-A148-4CAE-889D-67C2EBB72ECF}" presName="child3group" presStyleCnt="0"/>
      <dgm:spPr/>
    </dgm:pt>
    <dgm:pt modelId="{4CFAF2CE-5F53-49B2-90B5-A4DD54BFE526}" type="pres">
      <dgm:prSet presAssocID="{4A29BC7E-A148-4CAE-889D-67C2EBB72ECF}" presName="child3" presStyleLbl="bgAcc1" presStyleIdx="2" presStyleCnt="4" custLinFactNeighborX="5531"/>
      <dgm:spPr/>
      <dgm:t>
        <a:bodyPr/>
        <a:lstStyle/>
        <a:p>
          <a:endParaRPr lang="es-CO"/>
        </a:p>
      </dgm:t>
    </dgm:pt>
    <dgm:pt modelId="{ED42945D-CDED-494F-8E7A-E856907202E6}" type="pres">
      <dgm:prSet presAssocID="{4A29BC7E-A148-4CAE-889D-67C2EBB72EC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F11AC88-AF9A-4944-9322-4714E4BFCFB7}" type="pres">
      <dgm:prSet presAssocID="{4A29BC7E-A148-4CAE-889D-67C2EBB72ECF}" presName="child4group" presStyleCnt="0"/>
      <dgm:spPr/>
    </dgm:pt>
    <dgm:pt modelId="{5568F9CA-4B12-4158-89F1-E6F3BAF34804}" type="pres">
      <dgm:prSet presAssocID="{4A29BC7E-A148-4CAE-889D-67C2EBB72ECF}" presName="child4" presStyleLbl="bgAcc1" presStyleIdx="3" presStyleCnt="4"/>
      <dgm:spPr/>
      <dgm:t>
        <a:bodyPr/>
        <a:lstStyle/>
        <a:p>
          <a:endParaRPr lang="es-CO"/>
        </a:p>
      </dgm:t>
    </dgm:pt>
    <dgm:pt modelId="{700CC019-6F31-404C-9472-AD2D96035E5B}" type="pres">
      <dgm:prSet presAssocID="{4A29BC7E-A148-4CAE-889D-67C2EBB72EC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0C50B09-97E1-4B89-A5C7-96BAC42FD65B}" type="pres">
      <dgm:prSet presAssocID="{4A29BC7E-A148-4CAE-889D-67C2EBB72ECF}" presName="childPlaceholder" presStyleCnt="0"/>
      <dgm:spPr/>
    </dgm:pt>
    <dgm:pt modelId="{BF6084EE-B35A-4EF8-9024-7C9520E6E4C8}" type="pres">
      <dgm:prSet presAssocID="{4A29BC7E-A148-4CAE-889D-67C2EBB72ECF}" presName="circle" presStyleCnt="0"/>
      <dgm:spPr/>
    </dgm:pt>
    <dgm:pt modelId="{3519F8E4-D0D6-486C-905F-3C777DDE2F29}" type="pres">
      <dgm:prSet presAssocID="{4A29BC7E-A148-4CAE-889D-67C2EBB72EC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9C9E0E3-32CC-456E-AA08-30D57E9F8671}" type="pres">
      <dgm:prSet presAssocID="{4A29BC7E-A148-4CAE-889D-67C2EBB72ECF}" presName="quadrant2" presStyleLbl="node1" presStyleIdx="1" presStyleCnt="4" custLinFactNeighborX="2795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451D55A-78E0-41CE-86E1-A8C0D4E8C932}" type="pres">
      <dgm:prSet presAssocID="{4A29BC7E-A148-4CAE-889D-67C2EBB72ECF}" presName="quadrant3" presStyleLbl="node1" presStyleIdx="2" presStyleCnt="4" custLinFactNeighborX="2795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F4A2E96-F4A6-4818-A1A6-2F680E5C0205}" type="pres">
      <dgm:prSet presAssocID="{4A29BC7E-A148-4CAE-889D-67C2EBB72EC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63A7D9F-9D8F-4F56-BA03-AE2A73DD80B9}" type="pres">
      <dgm:prSet presAssocID="{4A29BC7E-A148-4CAE-889D-67C2EBB72ECF}" presName="quadrantPlaceholder" presStyleCnt="0"/>
      <dgm:spPr/>
    </dgm:pt>
    <dgm:pt modelId="{6AD8F30C-C654-4837-970B-AA4418791B64}" type="pres">
      <dgm:prSet presAssocID="{4A29BC7E-A148-4CAE-889D-67C2EBB72ECF}" presName="center1" presStyleLbl="fgShp" presStyleIdx="0" presStyleCnt="2"/>
      <dgm:spPr/>
    </dgm:pt>
    <dgm:pt modelId="{BB7DAF4A-4DC0-42D4-AD7D-28FB61369C16}" type="pres">
      <dgm:prSet presAssocID="{4A29BC7E-A148-4CAE-889D-67C2EBB72ECF}" presName="center2" presStyleLbl="fgShp" presStyleIdx="1" presStyleCnt="2"/>
      <dgm:spPr/>
    </dgm:pt>
  </dgm:ptLst>
  <dgm:cxnLst>
    <dgm:cxn modelId="{8D6A13C4-F514-413C-B8F0-F4F018452832}" type="presOf" srcId="{519E8490-9F6B-4D6D-A47B-76B5E1C0E726}" destId="{ED42945D-CDED-494F-8E7A-E856907202E6}" srcOrd="1" destOrd="0" presId="urn:microsoft.com/office/officeart/2005/8/layout/cycle4#1"/>
    <dgm:cxn modelId="{AE264EA3-79C7-4556-A66B-20D5010EF3E4}" srcId="{4A29BC7E-A148-4CAE-889D-67C2EBB72ECF}" destId="{43EE33C1-4F11-48DD-82BE-A5F84B3D1743}" srcOrd="2" destOrd="0" parTransId="{87FC2544-BEF4-4E47-99A7-1C13CB54DE78}" sibTransId="{2D2F0BBC-1746-439C-AE5F-973D6BD96AA2}"/>
    <dgm:cxn modelId="{DB9E9A69-0B1B-45C9-A7ED-539B3C36C726}" type="presOf" srcId="{4A29BC7E-A148-4CAE-889D-67C2EBB72ECF}" destId="{64BFC296-F393-4362-BEB8-027CEECBB667}" srcOrd="0" destOrd="0" presId="urn:microsoft.com/office/officeart/2005/8/layout/cycle4#1"/>
    <dgm:cxn modelId="{35491AEB-9D0A-45BD-A574-B737F035AFF3}" type="presOf" srcId="{9896CA0B-4083-4E42-87A6-772D0E296D7C}" destId="{B9C9E0E3-32CC-456E-AA08-30D57E9F8671}" srcOrd="0" destOrd="0" presId="urn:microsoft.com/office/officeart/2005/8/layout/cycle4#1"/>
    <dgm:cxn modelId="{23D86AF0-C658-4FB4-BAD9-FB47960FCF2E}" type="presOf" srcId="{B3CE50B4-3D1C-443D-9857-3EE250292AF4}" destId="{CF4A2E96-F4A6-4818-A1A6-2F680E5C0205}" srcOrd="0" destOrd="0" presId="urn:microsoft.com/office/officeart/2005/8/layout/cycle4#1"/>
    <dgm:cxn modelId="{3905D603-E62F-4542-B63D-9BC2E7224713}" type="presOf" srcId="{B20EF412-8C03-4BF6-A3DA-BB6008C830E1}" destId="{9EF6EDC7-69DA-48C7-9A66-03460E61A864}" srcOrd="0" destOrd="0" presId="urn:microsoft.com/office/officeart/2005/8/layout/cycle4#1"/>
    <dgm:cxn modelId="{B96FD095-9AD4-444D-8D60-2BCED6429B56}" type="presOf" srcId="{8A631543-3CC5-4BFB-9AFD-7608927F7229}" destId="{482EAC31-EF4D-4243-B400-C2E09E68E240}" srcOrd="0" destOrd="0" presId="urn:microsoft.com/office/officeart/2005/8/layout/cycle4#1"/>
    <dgm:cxn modelId="{320589FF-B1A4-495C-9413-EFFDCEA6BCA7}" type="presOf" srcId="{8A631543-3CC5-4BFB-9AFD-7608927F7229}" destId="{8EFACA61-4A2C-49D4-B8BF-311E6D48D905}" srcOrd="1" destOrd="0" presId="urn:microsoft.com/office/officeart/2005/8/layout/cycle4#1"/>
    <dgm:cxn modelId="{316B279D-C48B-4281-91CC-724073D8F969}" type="presOf" srcId="{4253BB78-7F77-41E0-B5BC-656A48D645B7}" destId="{700CC019-6F31-404C-9472-AD2D96035E5B}" srcOrd="1" destOrd="0" presId="urn:microsoft.com/office/officeart/2005/8/layout/cycle4#1"/>
    <dgm:cxn modelId="{066FBF5E-EFF1-4D06-8C2A-36EB87009E5D}" srcId="{43EE33C1-4F11-48DD-82BE-A5F84B3D1743}" destId="{519E8490-9F6B-4D6D-A47B-76B5E1C0E726}" srcOrd="0" destOrd="0" parTransId="{F2A44ECF-9C0F-4C5E-9100-3F12234D38F9}" sibTransId="{F29625EF-BBA8-4FFC-92C3-51B4103A6C28}"/>
    <dgm:cxn modelId="{BE0F46C5-2262-4943-A26F-DE421EA472A7}" type="presOf" srcId="{519E8490-9F6B-4D6D-A47B-76B5E1C0E726}" destId="{4CFAF2CE-5F53-49B2-90B5-A4DD54BFE526}" srcOrd="0" destOrd="0" presId="urn:microsoft.com/office/officeart/2005/8/layout/cycle4#1"/>
    <dgm:cxn modelId="{9F34EFD5-EFBF-4B1F-9770-9B89C7E672A4}" srcId="{05862E6F-8CAA-48A3-BAF1-8D9B1E98B6A2}" destId="{B20EF412-8C03-4BF6-A3DA-BB6008C830E1}" srcOrd="0" destOrd="0" parTransId="{70D8DD0C-D35A-4792-B821-DB6742FC58CC}" sibTransId="{CCD5A90F-6763-4625-BEBF-4870148F2D40}"/>
    <dgm:cxn modelId="{A89F91A3-189C-4F10-89A1-DDCAEA3021EA}" srcId="{9896CA0B-4083-4E42-87A6-772D0E296D7C}" destId="{8A631543-3CC5-4BFB-9AFD-7608927F7229}" srcOrd="0" destOrd="0" parTransId="{4638E09E-1E4D-492E-A300-7901445AB74C}" sibTransId="{3814C290-5AE4-49EC-8A23-3CC3CAAFD8D0}"/>
    <dgm:cxn modelId="{5378F652-DE3E-4FFE-BB9B-B115B9520B5F}" type="presOf" srcId="{05862E6F-8CAA-48A3-BAF1-8D9B1E98B6A2}" destId="{3519F8E4-D0D6-486C-905F-3C777DDE2F29}" srcOrd="0" destOrd="0" presId="urn:microsoft.com/office/officeart/2005/8/layout/cycle4#1"/>
    <dgm:cxn modelId="{0D27858E-8620-43F8-A6F0-D05AA2D75B10}" srcId="{4A29BC7E-A148-4CAE-889D-67C2EBB72ECF}" destId="{9896CA0B-4083-4E42-87A6-772D0E296D7C}" srcOrd="1" destOrd="0" parTransId="{8F7301C6-AABF-4C6C-8ED4-7A7303E629CF}" sibTransId="{8AD4180B-B27C-4E59-B696-E2D23404B596}"/>
    <dgm:cxn modelId="{D5FC847E-9192-48BA-882B-30E77F6CEA1C}" srcId="{4A29BC7E-A148-4CAE-889D-67C2EBB72ECF}" destId="{B3CE50B4-3D1C-443D-9857-3EE250292AF4}" srcOrd="3" destOrd="0" parTransId="{9C096FE3-4CB2-44F3-83CC-4E805BDC2185}" sibTransId="{47B4A924-48C7-4BCD-A5D6-0C5BE32D090C}"/>
    <dgm:cxn modelId="{923A7C71-F72B-48B8-8A83-BA93E1289D90}" srcId="{4A29BC7E-A148-4CAE-889D-67C2EBB72ECF}" destId="{05862E6F-8CAA-48A3-BAF1-8D9B1E98B6A2}" srcOrd="0" destOrd="0" parTransId="{08F1E0D9-3C5A-4B90-8535-975080331E46}" sibTransId="{90EFBA88-C660-4E08-ABAC-BCB1815AFF31}"/>
    <dgm:cxn modelId="{6022C7E6-4D43-4678-80A5-89E57D81ECDD}" srcId="{B3CE50B4-3D1C-443D-9857-3EE250292AF4}" destId="{4253BB78-7F77-41E0-B5BC-656A48D645B7}" srcOrd="0" destOrd="0" parTransId="{BDD217DB-5FFB-49A4-A03E-F0CFD3F0715F}" sibTransId="{A9DFFB5E-DE76-4374-AE4B-B881C88A5C2E}"/>
    <dgm:cxn modelId="{EF46C82B-106B-4B14-B388-7E58F7A380AD}" type="presOf" srcId="{B20EF412-8C03-4BF6-A3DA-BB6008C830E1}" destId="{6303ABC8-FD91-4EFD-BFB9-BDC174565E26}" srcOrd="1" destOrd="0" presId="urn:microsoft.com/office/officeart/2005/8/layout/cycle4#1"/>
    <dgm:cxn modelId="{1286F17D-4E2D-4838-B618-5E1E61173C67}" type="presOf" srcId="{4253BB78-7F77-41E0-B5BC-656A48D645B7}" destId="{5568F9CA-4B12-4158-89F1-E6F3BAF34804}" srcOrd="0" destOrd="0" presId="urn:microsoft.com/office/officeart/2005/8/layout/cycle4#1"/>
    <dgm:cxn modelId="{18F3C30A-B5B0-45A9-83EA-17739B8DB1B0}" type="presOf" srcId="{43EE33C1-4F11-48DD-82BE-A5F84B3D1743}" destId="{9451D55A-78E0-41CE-86E1-A8C0D4E8C932}" srcOrd="0" destOrd="0" presId="urn:microsoft.com/office/officeart/2005/8/layout/cycle4#1"/>
    <dgm:cxn modelId="{1902AD91-D978-41F0-8DF7-F28F2B56BC8A}" type="presParOf" srcId="{64BFC296-F393-4362-BEB8-027CEECBB667}" destId="{0802DE28-44B9-4299-8F53-AB30AEB73745}" srcOrd="0" destOrd="0" presId="urn:microsoft.com/office/officeart/2005/8/layout/cycle4#1"/>
    <dgm:cxn modelId="{5FC00F2D-9FEA-40B8-8090-E9360A9FB387}" type="presParOf" srcId="{0802DE28-44B9-4299-8F53-AB30AEB73745}" destId="{76235B49-6B67-4C3B-A135-B71732342791}" srcOrd="0" destOrd="0" presId="urn:microsoft.com/office/officeart/2005/8/layout/cycle4#1"/>
    <dgm:cxn modelId="{CF15E03D-C51C-41FF-9A80-77D117C68CD2}" type="presParOf" srcId="{76235B49-6B67-4C3B-A135-B71732342791}" destId="{9EF6EDC7-69DA-48C7-9A66-03460E61A864}" srcOrd="0" destOrd="0" presId="urn:microsoft.com/office/officeart/2005/8/layout/cycle4#1"/>
    <dgm:cxn modelId="{F57129B8-88DD-4E6A-BA8F-3026376D0B23}" type="presParOf" srcId="{76235B49-6B67-4C3B-A135-B71732342791}" destId="{6303ABC8-FD91-4EFD-BFB9-BDC174565E26}" srcOrd="1" destOrd="0" presId="urn:microsoft.com/office/officeart/2005/8/layout/cycle4#1"/>
    <dgm:cxn modelId="{49F327F0-10BD-4944-9C87-4209F3141924}" type="presParOf" srcId="{0802DE28-44B9-4299-8F53-AB30AEB73745}" destId="{03632C16-39BC-45B3-B694-2116BF9EB298}" srcOrd="1" destOrd="0" presId="urn:microsoft.com/office/officeart/2005/8/layout/cycle4#1"/>
    <dgm:cxn modelId="{3D03182E-511B-4B40-8DD3-238F6BADF29A}" type="presParOf" srcId="{03632C16-39BC-45B3-B694-2116BF9EB298}" destId="{482EAC31-EF4D-4243-B400-C2E09E68E240}" srcOrd="0" destOrd="0" presId="urn:microsoft.com/office/officeart/2005/8/layout/cycle4#1"/>
    <dgm:cxn modelId="{542B4403-4D11-4736-9490-C68C541A62A6}" type="presParOf" srcId="{03632C16-39BC-45B3-B694-2116BF9EB298}" destId="{8EFACA61-4A2C-49D4-B8BF-311E6D48D905}" srcOrd="1" destOrd="0" presId="urn:microsoft.com/office/officeart/2005/8/layout/cycle4#1"/>
    <dgm:cxn modelId="{CD9E28E4-C279-48F6-96EC-2C8B3169DE99}" type="presParOf" srcId="{0802DE28-44B9-4299-8F53-AB30AEB73745}" destId="{C8E6A0CC-27F4-4337-8617-C43D8137A5C5}" srcOrd="2" destOrd="0" presId="urn:microsoft.com/office/officeart/2005/8/layout/cycle4#1"/>
    <dgm:cxn modelId="{6DC9FD38-5E0A-49CE-A6A0-DC53B8BEDB8F}" type="presParOf" srcId="{C8E6A0CC-27F4-4337-8617-C43D8137A5C5}" destId="{4CFAF2CE-5F53-49B2-90B5-A4DD54BFE526}" srcOrd="0" destOrd="0" presId="urn:microsoft.com/office/officeart/2005/8/layout/cycle4#1"/>
    <dgm:cxn modelId="{60BF2DEB-D371-4E6C-A4AE-D52160A52378}" type="presParOf" srcId="{C8E6A0CC-27F4-4337-8617-C43D8137A5C5}" destId="{ED42945D-CDED-494F-8E7A-E856907202E6}" srcOrd="1" destOrd="0" presId="urn:microsoft.com/office/officeart/2005/8/layout/cycle4#1"/>
    <dgm:cxn modelId="{D6AEE271-4210-44F2-A26D-DB740B6A432B}" type="presParOf" srcId="{0802DE28-44B9-4299-8F53-AB30AEB73745}" destId="{AF11AC88-AF9A-4944-9322-4714E4BFCFB7}" srcOrd="3" destOrd="0" presId="urn:microsoft.com/office/officeart/2005/8/layout/cycle4#1"/>
    <dgm:cxn modelId="{B383888D-39E2-4DD0-8415-E53504A89F5A}" type="presParOf" srcId="{AF11AC88-AF9A-4944-9322-4714E4BFCFB7}" destId="{5568F9CA-4B12-4158-89F1-E6F3BAF34804}" srcOrd="0" destOrd="0" presId="urn:microsoft.com/office/officeart/2005/8/layout/cycle4#1"/>
    <dgm:cxn modelId="{D11E08F3-2EC1-42E5-B7EA-4A28940CF813}" type="presParOf" srcId="{AF11AC88-AF9A-4944-9322-4714E4BFCFB7}" destId="{700CC019-6F31-404C-9472-AD2D96035E5B}" srcOrd="1" destOrd="0" presId="urn:microsoft.com/office/officeart/2005/8/layout/cycle4#1"/>
    <dgm:cxn modelId="{34363ABF-DA53-4052-9367-494DB0828AB0}" type="presParOf" srcId="{0802DE28-44B9-4299-8F53-AB30AEB73745}" destId="{90C50B09-97E1-4B89-A5C7-96BAC42FD65B}" srcOrd="4" destOrd="0" presId="urn:microsoft.com/office/officeart/2005/8/layout/cycle4#1"/>
    <dgm:cxn modelId="{A1ACCD3D-257D-4525-A2E3-86D394B4D796}" type="presParOf" srcId="{64BFC296-F393-4362-BEB8-027CEECBB667}" destId="{BF6084EE-B35A-4EF8-9024-7C9520E6E4C8}" srcOrd="1" destOrd="0" presId="urn:microsoft.com/office/officeart/2005/8/layout/cycle4#1"/>
    <dgm:cxn modelId="{6E5835EA-41A9-4CC3-8BF2-588857EA81C5}" type="presParOf" srcId="{BF6084EE-B35A-4EF8-9024-7C9520E6E4C8}" destId="{3519F8E4-D0D6-486C-905F-3C777DDE2F29}" srcOrd="0" destOrd="0" presId="urn:microsoft.com/office/officeart/2005/8/layout/cycle4#1"/>
    <dgm:cxn modelId="{E9E6EA61-13EC-42EA-B114-FAA150DB7306}" type="presParOf" srcId="{BF6084EE-B35A-4EF8-9024-7C9520E6E4C8}" destId="{B9C9E0E3-32CC-456E-AA08-30D57E9F8671}" srcOrd="1" destOrd="0" presId="urn:microsoft.com/office/officeart/2005/8/layout/cycle4#1"/>
    <dgm:cxn modelId="{0F98388C-E1D8-4C63-B1DA-D7FAFF9532F1}" type="presParOf" srcId="{BF6084EE-B35A-4EF8-9024-7C9520E6E4C8}" destId="{9451D55A-78E0-41CE-86E1-A8C0D4E8C932}" srcOrd="2" destOrd="0" presId="urn:microsoft.com/office/officeart/2005/8/layout/cycle4#1"/>
    <dgm:cxn modelId="{8200A2E3-D7C9-46BB-93C9-CB6AA2D5796A}" type="presParOf" srcId="{BF6084EE-B35A-4EF8-9024-7C9520E6E4C8}" destId="{CF4A2E96-F4A6-4818-A1A6-2F680E5C0205}" srcOrd="3" destOrd="0" presId="urn:microsoft.com/office/officeart/2005/8/layout/cycle4#1"/>
    <dgm:cxn modelId="{510EA625-1622-4B7F-95B8-863D2DD1B3E5}" type="presParOf" srcId="{BF6084EE-B35A-4EF8-9024-7C9520E6E4C8}" destId="{863A7D9F-9D8F-4F56-BA03-AE2A73DD80B9}" srcOrd="4" destOrd="0" presId="urn:microsoft.com/office/officeart/2005/8/layout/cycle4#1"/>
    <dgm:cxn modelId="{69076036-FFC7-442D-83E0-AB9FADB24B61}" type="presParOf" srcId="{64BFC296-F393-4362-BEB8-027CEECBB667}" destId="{6AD8F30C-C654-4837-970B-AA4418791B64}" srcOrd="2" destOrd="0" presId="urn:microsoft.com/office/officeart/2005/8/layout/cycle4#1"/>
    <dgm:cxn modelId="{3F2A5A34-8A7A-4F05-A7E2-2DA76E5FB093}" type="presParOf" srcId="{64BFC296-F393-4362-BEB8-027CEECBB667}" destId="{BB7DAF4A-4DC0-42D4-AD7D-28FB61369C16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D31218-7980-4724-9195-63E744EC53B5}" type="doc">
      <dgm:prSet loTypeId="urn:microsoft.com/office/officeart/2005/8/layout/cycle2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6BB7C8D-FA51-4A57-9B5F-3C29542DAF1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PSIQUIATRIA 60 DIAS</a:t>
          </a:r>
          <a:endParaRPr lang="es-CO" b="1" dirty="0">
            <a:solidFill>
              <a:schemeClr val="tx1"/>
            </a:solidFill>
          </a:endParaRPr>
        </a:p>
      </dgm:t>
    </dgm:pt>
    <dgm:pt modelId="{1B0C1B5D-0A43-46F0-A5E2-14506FB93106}" type="par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28287BF-F763-492A-A7CE-D021372567C1}" type="sib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5763D6C-EF83-4CCE-8DB7-7FCCF3C1760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CANCER A PÁRTIR DEL PRIMER DIA DEL MES 7</a:t>
          </a:r>
          <a:endParaRPr lang="es-CO" b="1" dirty="0">
            <a:solidFill>
              <a:schemeClr val="tx1"/>
            </a:solidFill>
          </a:endParaRPr>
        </a:p>
      </dgm:t>
    </dgm:pt>
    <dgm:pt modelId="{42E0F59E-4B57-4BEA-B864-353AB9973341}" type="par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00157C-4008-4A50-9D60-13FF1DB0CEBF}" type="sib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02643EA-FF30-4F59-B2C5-C4A5224E11D8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ASSIST CARD 35.000 USD O EUROS</a:t>
          </a:r>
          <a:endParaRPr lang="es-CO" b="1" dirty="0">
            <a:solidFill>
              <a:schemeClr val="tx1"/>
            </a:solidFill>
          </a:endParaRPr>
        </a:p>
      </dgm:t>
    </dgm:pt>
    <dgm:pt modelId="{F0945BFB-03C4-4023-8FDE-0A86C351F39F}" type="par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BED7611-A613-4380-A0D9-80FF42F23C02}" type="sib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F4CBCDD-64B5-4AE1-9852-50A9392698B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URGENCIAS ODONTOLOGIAS DOMICILIARIAS</a:t>
          </a:r>
          <a:endParaRPr lang="es-CO" b="1" dirty="0">
            <a:solidFill>
              <a:schemeClr val="tx1"/>
            </a:solidFill>
          </a:endParaRPr>
        </a:p>
      </dgm:t>
    </dgm:pt>
    <dgm:pt modelId="{970A4FD7-011A-4300-B180-4A6C2334ECBD}" type="par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15BF20B-4B2A-4966-B360-604EC80152A5}" type="sib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7220342-577C-420F-9643-68B4410B7E2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ASISTENCIA POR CONVELECENCIA Y TELESALUD</a:t>
          </a:r>
          <a:endParaRPr lang="es-CO" b="1" dirty="0">
            <a:solidFill>
              <a:schemeClr val="tx1"/>
            </a:solidFill>
          </a:endParaRPr>
        </a:p>
      </dgm:t>
    </dgm:pt>
    <dgm:pt modelId="{16892262-ACEA-4B7E-9526-039DC763FAE0}" type="par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D9A6C98-0055-4DA9-B2C7-B491F0CF7492}" type="sib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D109E53-1D7F-4DCE-8C6B-8B8FD1423B2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PERIODO CARENCIA MATERNIDAD</a:t>
          </a:r>
          <a:endParaRPr lang="es-CO" b="1" dirty="0">
            <a:solidFill>
              <a:schemeClr val="tx1"/>
            </a:solidFill>
          </a:endParaRPr>
        </a:p>
      </dgm:t>
    </dgm:pt>
    <dgm:pt modelId="{5F35BA23-215E-4CDA-BC07-7240ED19C76E}" type="parTrans" cxnId="{BAC0667D-412D-4371-8F64-2A485677ADD7}">
      <dgm:prSet/>
      <dgm:spPr/>
      <dgm:t>
        <a:bodyPr/>
        <a:lstStyle/>
        <a:p>
          <a:endParaRPr lang="es-CO"/>
        </a:p>
      </dgm:t>
    </dgm:pt>
    <dgm:pt modelId="{FA1BC50C-EB79-4F34-A99B-FEB5066C8EE2}" type="sibTrans" cxnId="{BAC0667D-412D-4371-8F64-2A485677ADD7}">
      <dgm:prSet/>
      <dgm:spPr/>
      <dgm:t>
        <a:bodyPr/>
        <a:lstStyle/>
        <a:p>
          <a:endParaRPr lang="es-CO"/>
        </a:p>
      </dgm:t>
    </dgm:pt>
    <dgm:pt modelId="{6D729940-C636-461E-BE7E-0553036151B1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POST HOSPITALIZACION  400.0000</a:t>
          </a:r>
          <a:endParaRPr lang="es-CO" b="1" dirty="0">
            <a:solidFill>
              <a:schemeClr val="tx1"/>
            </a:solidFill>
          </a:endParaRPr>
        </a:p>
      </dgm:t>
    </dgm:pt>
    <dgm:pt modelId="{8896CF65-38C4-4E8E-8019-350EAF6A72F6}" type="parTrans" cxnId="{58637122-C8EA-49CD-9714-D12AE27711D3}">
      <dgm:prSet/>
      <dgm:spPr/>
      <dgm:t>
        <a:bodyPr/>
        <a:lstStyle/>
        <a:p>
          <a:endParaRPr lang="es-CO"/>
        </a:p>
      </dgm:t>
    </dgm:pt>
    <dgm:pt modelId="{982814B7-2007-4301-B2E3-13099F16162F}" type="sibTrans" cxnId="{58637122-C8EA-49CD-9714-D12AE27711D3}">
      <dgm:prSet/>
      <dgm:spPr/>
      <dgm:t>
        <a:bodyPr/>
        <a:lstStyle/>
        <a:p>
          <a:endParaRPr lang="es-CO"/>
        </a:p>
      </dgm:t>
    </dgm:pt>
    <dgm:pt modelId="{94390A85-0D42-4D00-A700-6E3DB8638C89}" type="pres">
      <dgm:prSet presAssocID="{33D31218-7980-4724-9195-63E744EC53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4E102D4-7E70-4643-A9B0-7B5DE41F36D8}" type="pres">
      <dgm:prSet presAssocID="{66BB7C8D-FA51-4A57-9B5F-3C29542DAF1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6E5961A-3A9A-4757-AA24-D03DD9C76F8F}" type="pres">
      <dgm:prSet presAssocID="{728287BF-F763-492A-A7CE-D021372567C1}" presName="sibTrans" presStyleLbl="sibTrans2D1" presStyleIdx="0" presStyleCnt="7"/>
      <dgm:spPr/>
      <dgm:t>
        <a:bodyPr/>
        <a:lstStyle/>
        <a:p>
          <a:endParaRPr lang="es-CO"/>
        </a:p>
      </dgm:t>
    </dgm:pt>
    <dgm:pt modelId="{EF6998D3-CA91-4F5F-BF2E-DC3A31479EF6}" type="pres">
      <dgm:prSet presAssocID="{728287BF-F763-492A-A7CE-D021372567C1}" presName="connectorText" presStyleLbl="sibTrans2D1" presStyleIdx="0" presStyleCnt="7"/>
      <dgm:spPr/>
      <dgm:t>
        <a:bodyPr/>
        <a:lstStyle/>
        <a:p>
          <a:endParaRPr lang="es-CO"/>
        </a:p>
      </dgm:t>
    </dgm:pt>
    <dgm:pt modelId="{60C0924F-74A8-4823-A983-EB3A19436AB9}" type="pres">
      <dgm:prSet presAssocID="{45763D6C-EF83-4CCE-8DB7-7FCCF3C1760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65503B8-248E-4671-8588-3579CEE8C930}" type="pres">
      <dgm:prSet presAssocID="{7E00157C-4008-4A50-9D60-13FF1DB0CEBF}" presName="sibTrans" presStyleLbl="sibTrans2D1" presStyleIdx="1" presStyleCnt="7"/>
      <dgm:spPr/>
      <dgm:t>
        <a:bodyPr/>
        <a:lstStyle/>
        <a:p>
          <a:endParaRPr lang="es-CO"/>
        </a:p>
      </dgm:t>
    </dgm:pt>
    <dgm:pt modelId="{E6C23D80-56AD-408C-86FE-534C7D589FC7}" type="pres">
      <dgm:prSet presAssocID="{7E00157C-4008-4A50-9D60-13FF1DB0CEBF}" presName="connectorText" presStyleLbl="sibTrans2D1" presStyleIdx="1" presStyleCnt="7"/>
      <dgm:spPr/>
      <dgm:t>
        <a:bodyPr/>
        <a:lstStyle/>
        <a:p>
          <a:endParaRPr lang="es-CO"/>
        </a:p>
      </dgm:t>
    </dgm:pt>
    <dgm:pt modelId="{0D30C2D4-EB68-44C8-A1A6-863933DAC169}" type="pres">
      <dgm:prSet presAssocID="{102643EA-FF30-4F59-B2C5-C4A5224E11D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5EBE9DE-ADD1-48B7-893A-BBE0837FA1C9}" type="pres">
      <dgm:prSet presAssocID="{3BED7611-A613-4380-A0D9-80FF42F23C02}" presName="sibTrans" presStyleLbl="sibTrans2D1" presStyleIdx="2" presStyleCnt="7"/>
      <dgm:spPr/>
      <dgm:t>
        <a:bodyPr/>
        <a:lstStyle/>
        <a:p>
          <a:endParaRPr lang="es-CO"/>
        </a:p>
      </dgm:t>
    </dgm:pt>
    <dgm:pt modelId="{F959983E-BDFF-4D1B-A7A7-C4F2609DC7E4}" type="pres">
      <dgm:prSet presAssocID="{3BED7611-A613-4380-A0D9-80FF42F23C02}" presName="connectorText" presStyleLbl="sibTrans2D1" presStyleIdx="2" presStyleCnt="7"/>
      <dgm:spPr/>
      <dgm:t>
        <a:bodyPr/>
        <a:lstStyle/>
        <a:p>
          <a:endParaRPr lang="es-CO"/>
        </a:p>
      </dgm:t>
    </dgm:pt>
    <dgm:pt modelId="{17EB64B0-A043-47A4-991A-A3E6F637513F}" type="pres">
      <dgm:prSet presAssocID="{AF4CBCDD-64B5-4AE1-9852-50A9392698B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30B54A8-F857-4474-8B20-65D5C2DCC95C}" type="pres">
      <dgm:prSet presAssocID="{C15BF20B-4B2A-4966-B360-604EC80152A5}" presName="sibTrans" presStyleLbl="sibTrans2D1" presStyleIdx="3" presStyleCnt="7"/>
      <dgm:spPr/>
      <dgm:t>
        <a:bodyPr/>
        <a:lstStyle/>
        <a:p>
          <a:endParaRPr lang="es-CO"/>
        </a:p>
      </dgm:t>
    </dgm:pt>
    <dgm:pt modelId="{2DAE95DD-B934-42A7-9730-82C232363969}" type="pres">
      <dgm:prSet presAssocID="{C15BF20B-4B2A-4966-B360-604EC80152A5}" presName="connectorText" presStyleLbl="sibTrans2D1" presStyleIdx="3" presStyleCnt="7"/>
      <dgm:spPr/>
      <dgm:t>
        <a:bodyPr/>
        <a:lstStyle/>
        <a:p>
          <a:endParaRPr lang="es-CO"/>
        </a:p>
      </dgm:t>
    </dgm:pt>
    <dgm:pt modelId="{EAD71CA8-AAEA-4855-BEA7-F6AC50EDBC80}" type="pres">
      <dgm:prSet presAssocID="{A7220342-577C-420F-9643-68B4410B7E2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3457DE-8114-4204-8D09-B57C35D20109}" type="pres">
      <dgm:prSet presAssocID="{CD9A6C98-0055-4DA9-B2C7-B491F0CF7492}" presName="sibTrans" presStyleLbl="sibTrans2D1" presStyleIdx="4" presStyleCnt="7"/>
      <dgm:spPr/>
      <dgm:t>
        <a:bodyPr/>
        <a:lstStyle/>
        <a:p>
          <a:endParaRPr lang="es-CO"/>
        </a:p>
      </dgm:t>
    </dgm:pt>
    <dgm:pt modelId="{ED35A852-0F86-4D01-80E4-7D30E1186DD4}" type="pres">
      <dgm:prSet presAssocID="{CD9A6C98-0055-4DA9-B2C7-B491F0CF7492}" presName="connectorText" presStyleLbl="sibTrans2D1" presStyleIdx="4" presStyleCnt="7"/>
      <dgm:spPr/>
      <dgm:t>
        <a:bodyPr/>
        <a:lstStyle/>
        <a:p>
          <a:endParaRPr lang="es-CO"/>
        </a:p>
      </dgm:t>
    </dgm:pt>
    <dgm:pt modelId="{787EB82A-9AD3-49B0-B283-0183356B9C0F}" type="pres">
      <dgm:prSet presAssocID="{5D109E53-1D7F-4DCE-8C6B-8B8FD1423B2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E403B6-A309-4D81-9402-92D716889D28}" type="pres">
      <dgm:prSet presAssocID="{FA1BC50C-EB79-4F34-A99B-FEB5066C8EE2}" presName="sibTrans" presStyleLbl="sibTrans2D1" presStyleIdx="5" presStyleCnt="7"/>
      <dgm:spPr/>
      <dgm:t>
        <a:bodyPr/>
        <a:lstStyle/>
        <a:p>
          <a:endParaRPr lang="es-CO"/>
        </a:p>
      </dgm:t>
    </dgm:pt>
    <dgm:pt modelId="{F82500F4-6AC9-4259-96D4-D0A8411F8FDE}" type="pres">
      <dgm:prSet presAssocID="{FA1BC50C-EB79-4F34-A99B-FEB5066C8EE2}" presName="connectorText" presStyleLbl="sibTrans2D1" presStyleIdx="5" presStyleCnt="7"/>
      <dgm:spPr/>
      <dgm:t>
        <a:bodyPr/>
        <a:lstStyle/>
        <a:p>
          <a:endParaRPr lang="es-CO"/>
        </a:p>
      </dgm:t>
    </dgm:pt>
    <dgm:pt modelId="{5D44CC6F-B0F6-4504-982E-28CBC5C2400B}" type="pres">
      <dgm:prSet presAssocID="{6D729940-C636-461E-BE7E-0553036151B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124D232-3BD7-402E-9609-4D88D0D369C2}" type="pres">
      <dgm:prSet presAssocID="{982814B7-2007-4301-B2E3-13099F16162F}" presName="sibTrans" presStyleLbl="sibTrans2D1" presStyleIdx="6" presStyleCnt="7"/>
      <dgm:spPr/>
      <dgm:t>
        <a:bodyPr/>
        <a:lstStyle/>
        <a:p>
          <a:endParaRPr lang="es-CO"/>
        </a:p>
      </dgm:t>
    </dgm:pt>
    <dgm:pt modelId="{37EAC31A-BF53-4D27-BB8E-23DF801DB50D}" type="pres">
      <dgm:prSet presAssocID="{982814B7-2007-4301-B2E3-13099F16162F}" presName="connectorText" presStyleLbl="sibTrans2D1" presStyleIdx="6" presStyleCnt="7"/>
      <dgm:spPr/>
      <dgm:t>
        <a:bodyPr/>
        <a:lstStyle/>
        <a:p>
          <a:endParaRPr lang="es-CO"/>
        </a:p>
      </dgm:t>
    </dgm:pt>
  </dgm:ptLst>
  <dgm:cxnLst>
    <dgm:cxn modelId="{FCE19D33-1394-4969-BDDC-F5346A62A3C7}" type="presOf" srcId="{A7220342-577C-420F-9643-68B4410B7E26}" destId="{EAD71CA8-AAEA-4855-BEA7-F6AC50EDBC80}" srcOrd="0" destOrd="0" presId="urn:microsoft.com/office/officeart/2005/8/layout/cycle2"/>
    <dgm:cxn modelId="{678D6E2C-348D-4FFF-A585-EEEC592510C1}" type="presOf" srcId="{FA1BC50C-EB79-4F34-A99B-FEB5066C8EE2}" destId="{F82500F4-6AC9-4259-96D4-D0A8411F8FDE}" srcOrd="1" destOrd="0" presId="urn:microsoft.com/office/officeart/2005/8/layout/cycle2"/>
    <dgm:cxn modelId="{B06FFDC6-D5B2-4A3D-9E91-BABC2A6C00AF}" type="presOf" srcId="{3BED7611-A613-4380-A0D9-80FF42F23C02}" destId="{35EBE9DE-ADD1-48B7-893A-BBE0837FA1C9}" srcOrd="0" destOrd="0" presId="urn:microsoft.com/office/officeart/2005/8/layout/cycle2"/>
    <dgm:cxn modelId="{978851B4-522D-45EC-A2A1-2A345F53BBFB}" type="presOf" srcId="{728287BF-F763-492A-A7CE-D021372567C1}" destId="{EF6998D3-CA91-4F5F-BF2E-DC3A31479EF6}" srcOrd="1" destOrd="0" presId="urn:microsoft.com/office/officeart/2005/8/layout/cycle2"/>
    <dgm:cxn modelId="{ECEFC203-F046-4748-8767-D526F791F710}" srcId="{33D31218-7980-4724-9195-63E744EC53B5}" destId="{66BB7C8D-FA51-4A57-9B5F-3C29542DAF1A}" srcOrd="0" destOrd="0" parTransId="{1B0C1B5D-0A43-46F0-A5E2-14506FB93106}" sibTransId="{728287BF-F763-492A-A7CE-D021372567C1}"/>
    <dgm:cxn modelId="{3FDDBA91-7FA3-48C1-B597-CC12947DA4D8}" type="presOf" srcId="{C15BF20B-4B2A-4966-B360-604EC80152A5}" destId="{330B54A8-F857-4474-8B20-65D5C2DCC95C}" srcOrd="0" destOrd="0" presId="urn:microsoft.com/office/officeart/2005/8/layout/cycle2"/>
    <dgm:cxn modelId="{6F0F5395-2519-4876-A847-B8136C01321D}" type="presOf" srcId="{CD9A6C98-0055-4DA9-B2C7-B491F0CF7492}" destId="{ED35A852-0F86-4D01-80E4-7D30E1186DD4}" srcOrd="1" destOrd="0" presId="urn:microsoft.com/office/officeart/2005/8/layout/cycle2"/>
    <dgm:cxn modelId="{EC7C0EA7-4F51-4947-B024-AEB5FBD8A39F}" type="presOf" srcId="{FA1BC50C-EB79-4F34-A99B-FEB5066C8EE2}" destId="{29E403B6-A309-4D81-9402-92D716889D28}" srcOrd="0" destOrd="0" presId="urn:microsoft.com/office/officeart/2005/8/layout/cycle2"/>
    <dgm:cxn modelId="{58637122-C8EA-49CD-9714-D12AE27711D3}" srcId="{33D31218-7980-4724-9195-63E744EC53B5}" destId="{6D729940-C636-461E-BE7E-0553036151B1}" srcOrd="6" destOrd="0" parTransId="{8896CF65-38C4-4E8E-8019-350EAF6A72F6}" sibTransId="{982814B7-2007-4301-B2E3-13099F16162F}"/>
    <dgm:cxn modelId="{50C022D5-BF28-49FC-B989-4960B07667AE}" type="presOf" srcId="{5D109E53-1D7F-4DCE-8C6B-8B8FD1423B23}" destId="{787EB82A-9AD3-49B0-B283-0183356B9C0F}" srcOrd="0" destOrd="0" presId="urn:microsoft.com/office/officeart/2005/8/layout/cycle2"/>
    <dgm:cxn modelId="{A3A225A2-12F4-4602-972B-0DF8B72924E7}" srcId="{33D31218-7980-4724-9195-63E744EC53B5}" destId="{102643EA-FF30-4F59-B2C5-C4A5224E11D8}" srcOrd="2" destOrd="0" parTransId="{F0945BFB-03C4-4023-8FDE-0A86C351F39F}" sibTransId="{3BED7611-A613-4380-A0D9-80FF42F23C02}"/>
    <dgm:cxn modelId="{3D24AB05-FCEF-49C2-A5E0-E86A804B8E28}" type="presOf" srcId="{C15BF20B-4B2A-4966-B360-604EC80152A5}" destId="{2DAE95DD-B934-42A7-9730-82C232363969}" srcOrd="1" destOrd="0" presId="urn:microsoft.com/office/officeart/2005/8/layout/cycle2"/>
    <dgm:cxn modelId="{41394FD1-E4B0-488B-AD8D-D8D1759D74AA}" type="presOf" srcId="{AF4CBCDD-64B5-4AE1-9852-50A9392698B3}" destId="{17EB64B0-A043-47A4-991A-A3E6F637513F}" srcOrd="0" destOrd="0" presId="urn:microsoft.com/office/officeart/2005/8/layout/cycle2"/>
    <dgm:cxn modelId="{AA8A122F-320A-4D75-80AA-2728A446BFE3}" type="presOf" srcId="{7E00157C-4008-4A50-9D60-13FF1DB0CEBF}" destId="{E6C23D80-56AD-408C-86FE-534C7D589FC7}" srcOrd="1" destOrd="0" presId="urn:microsoft.com/office/officeart/2005/8/layout/cycle2"/>
    <dgm:cxn modelId="{4D44DAA5-D468-4827-A667-041A18A9B5F8}" type="presOf" srcId="{7E00157C-4008-4A50-9D60-13FF1DB0CEBF}" destId="{E65503B8-248E-4671-8588-3579CEE8C930}" srcOrd="0" destOrd="0" presId="urn:microsoft.com/office/officeart/2005/8/layout/cycle2"/>
    <dgm:cxn modelId="{91281FDE-16C9-436D-8C2B-1C7D67858141}" type="presOf" srcId="{3BED7611-A613-4380-A0D9-80FF42F23C02}" destId="{F959983E-BDFF-4D1B-A7A7-C4F2609DC7E4}" srcOrd="1" destOrd="0" presId="urn:microsoft.com/office/officeart/2005/8/layout/cycle2"/>
    <dgm:cxn modelId="{86EB06A3-177C-4D02-BCB4-A097A031913B}" type="presOf" srcId="{6D729940-C636-461E-BE7E-0553036151B1}" destId="{5D44CC6F-B0F6-4504-982E-28CBC5C2400B}" srcOrd="0" destOrd="0" presId="urn:microsoft.com/office/officeart/2005/8/layout/cycle2"/>
    <dgm:cxn modelId="{D2E8FF9F-BD4D-4AB1-A0CB-3AC223392226}" type="presOf" srcId="{728287BF-F763-492A-A7CE-D021372567C1}" destId="{06E5961A-3A9A-4757-AA24-D03DD9C76F8F}" srcOrd="0" destOrd="0" presId="urn:microsoft.com/office/officeart/2005/8/layout/cycle2"/>
    <dgm:cxn modelId="{EBBFA1DB-08BB-4F02-B437-9CB09F52CB91}" type="presOf" srcId="{33D31218-7980-4724-9195-63E744EC53B5}" destId="{94390A85-0D42-4D00-A700-6E3DB8638C89}" srcOrd="0" destOrd="0" presId="urn:microsoft.com/office/officeart/2005/8/layout/cycle2"/>
    <dgm:cxn modelId="{D087D690-2DBC-4087-A6C6-86E1F1C2B94C}" srcId="{33D31218-7980-4724-9195-63E744EC53B5}" destId="{A7220342-577C-420F-9643-68B4410B7E26}" srcOrd="4" destOrd="0" parTransId="{16892262-ACEA-4B7E-9526-039DC763FAE0}" sibTransId="{CD9A6C98-0055-4DA9-B2C7-B491F0CF7492}"/>
    <dgm:cxn modelId="{E733B9B8-7FD7-4365-BBD8-E33E04D5A860}" type="presOf" srcId="{66BB7C8D-FA51-4A57-9B5F-3C29542DAF1A}" destId="{84E102D4-7E70-4643-A9B0-7B5DE41F36D8}" srcOrd="0" destOrd="0" presId="urn:microsoft.com/office/officeart/2005/8/layout/cycle2"/>
    <dgm:cxn modelId="{B095DA46-16FE-42CA-9437-CF01772079B5}" type="presOf" srcId="{982814B7-2007-4301-B2E3-13099F16162F}" destId="{37EAC31A-BF53-4D27-BB8E-23DF801DB50D}" srcOrd="1" destOrd="0" presId="urn:microsoft.com/office/officeart/2005/8/layout/cycle2"/>
    <dgm:cxn modelId="{A838E4F0-158F-482C-AEBD-AD51B3060B85}" srcId="{33D31218-7980-4724-9195-63E744EC53B5}" destId="{45763D6C-EF83-4CCE-8DB7-7FCCF3C17606}" srcOrd="1" destOrd="0" parTransId="{42E0F59E-4B57-4BEA-B864-353AB9973341}" sibTransId="{7E00157C-4008-4A50-9D60-13FF1DB0CEBF}"/>
    <dgm:cxn modelId="{7EE0931E-E56A-41F4-AA61-602CA9F7E786}" type="presOf" srcId="{102643EA-FF30-4F59-B2C5-C4A5224E11D8}" destId="{0D30C2D4-EB68-44C8-A1A6-863933DAC169}" srcOrd="0" destOrd="0" presId="urn:microsoft.com/office/officeart/2005/8/layout/cycle2"/>
    <dgm:cxn modelId="{BAC0667D-412D-4371-8F64-2A485677ADD7}" srcId="{33D31218-7980-4724-9195-63E744EC53B5}" destId="{5D109E53-1D7F-4DCE-8C6B-8B8FD1423B23}" srcOrd="5" destOrd="0" parTransId="{5F35BA23-215E-4CDA-BC07-7240ED19C76E}" sibTransId="{FA1BC50C-EB79-4F34-A99B-FEB5066C8EE2}"/>
    <dgm:cxn modelId="{C4CD1E94-62CB-42AC-B15D-27BB7E89C874}" type="presOf" srcId="{982814B7-2007-4301-B2E3-13099F16162F}" destId="{E124D232-3BD7-402E-9609-4D88D0D369C2}" srcOrd="0" destOrd="0" presId="urn:microsoft.com/office/officeart/2005/8/layout/cycle2"/>
    <dgm:cxn modelId="{034702B1-86BF-44F1-AD50-901D96E1915F}" type="presOf" srcId="{CD9A6C98-0055-4DA9-B2C7-B491F0CF7492}" destId="{633457DE-8114-4204-8D09-B57C35D20109}" srcOrd="0" destOrd="0" presId="urn:microsoft.com/office/officeart/2005/8/layout/cycle2"/>
    <dgm:cxn modelId="{F6A65CFC-997A-4F78-8E03-C9494C2B5452}" type="presOf" srcId="{45763D6C-EF83-4CCE-8DB7-7FCCF3C17606}" destId="{60C0924F-74A8-4823-A983-EB3A19436AB9}" srcOrd="0" destOrd="0" presId="urn:microsoft.com/office/officeart/2005/8/layout/cycle2"/>
    <dgm:cxn modelId="{1FA3E148-F56A-4447-B58B-B6D8A4FCD3EB}" srcId="{33D31218-7980-4724-9195-63E744EC53B5}" destId="{AF4CBCDD-64B5-4AE1-9852-50A9392698B3}" srcOrd="3" destOrd="0" parTransId="{970A4FD7-011A-4300-B180-4A6C2334ECBD}" sibTransId="{C15BF20B-4B2A-4966-B360-604EC80152A5}"/>
    <dgm:cxn modelId="{5A4F4C23-69EB-4997-A08B-E7EE41B9A363}" type="presParOf" srcId="{94390A85-0D42-4D00-A700-6E3DB8638C89}" destId="{84E102D4-7E70-4643-A9B0-7B5DE41F36D8}" srcOrd="0" destOrd="0" presId="urn:microsoft.com/office/officeart/2005/8/layout/cycle2"/>
    <dgm:cxn modelId="{9E66ACA5-47B6-4A74-9AB1-2BD141C3122F}" type="presParOf" srcId="{94390A85-0D42-4D00-A700-6E3DB8638C89}" destId="{06E5961A-3A9A-4757-AA24-D03DD9C76F8F}" srcOrd="1" destOrd="0" presId="urn:microsoft.com/office/officeart/2005/8/layout/cycle2"/>
    <dgm:cxn modelId="{B11D8895-2C84-4505-9E8B-BCFEAF9B311F}" type="presParOf" srcId="{06E5961A-3A9A-4757-AA24-D03DD9C76F8F}" destId="{EF6998D3-CA91-4F5F-BF2E-DC3A31479EF6}" srcOrd="0" destOrd="0" presId="urn:microsoft.com/office/officeart/2005/8/layout/cycle2"/>
    <dgm:cxn modelId="{8E6E5C04-7C75-4B0D-9F6D-295A706AA67C}" type="presParOf" srcId="{94390A85-0D42-4D00-A700-6E3DB8638C89}" destId="{60C0924F-74A8-4823-A983-EB3A19436AB9}" srcOrd="2" destOrd="0" presId="urn:microsoft.com/office/officeart/2005/8/layout/cycle2"/>
    <dgm:cxn modelId="{EC899628-8170-4935-A338-499AEC3B3309}" type="presParOf" srcId="{94390A85-0D42-4D00-A700-6E3DB8638C89}" destId="{E65503B8-248E-4671-8588-3579CEE8C930}" srcOrd="3" destOrd="0" presId="urn:microsoft.com/office/officeart/2005/8/layout/cycle2"/>
    <dgm:cxn modelId="{FEC47D10-DBCA-4711-96DC-2CBC262F7C1C}" type="presParOf" srcId="{E65503B8-248E-4671-8588-3579CEE8C930}" destId="{E6C23D80-56AD-408C-86FE-534C7D589FC7}" srcOrd="0" destOrd="0" presId="urn:microsoft.com/office/officeart/2005/8/layout/cycle2"/>
    <dgm:cxn modelId="{3BA20A2F-A5AF-4CC4-9B60-5ED0C075E967}" type="presParOf" srcId="{94390A85-0D42-4D00-A700-6E3DB8638C89}" destId="{0D30C2D4-EB68-44C8-A1A6-863933DAC169}" srcOrd="4" destOrd="0" presId="urn:microsoft.com/office/officeart/2005/8/layout/cycle2"/>
    <dgm:cxn modelId="{6421EFFA-510B-484C-B8C4-A84D7CA4D57D}" type="presParOf" srcId="{94390A85-0D42-4D00-A700-6E3DB8638C89}" destId="{35EBE9DE-ADD1-48B7-893A-BBE0837FA1C9}" srcOrd="5" destOrd="0" presId="urn:microsoft.com/office/officeart/2005/8/layout/cycle2"/>
    <dgm:cxn modelId="{5C988DE7-6178-4458-95D9-E121930E9D52}" type="presParOf" srcId="{35EBE9DE-ADD1-48B7-893A-BBE0837FA1C9}" destId="{F959983E-BDFF-4D1B-A7A7-C4F2609DC7E4}" srcOrd="0" destOrd="0" presId="urn:microsoft.com/office/officeart/2005/8/layout/cycle2"/>
    <dgm:cxn modelId="{8ED45775-88BC-4890-A90C-6774A5F3FB1C}" type="presParOf" srcId="{94390A85-0D42-4D00-A700-6E3DB8638C89}" destId="{17EB64B0-A043-47A4-991A-A3E6F637513F}" srcOrd="6" destOrd="0" presId="urn:microsoft.com/office/officeart/2005/8/layout/cycle2"/>
    <dgm:cxn modelId="{19FB431E-160F-407A-AE12-CE8AC295E82C}" type="presParOf" srcId="{94390A85-0D42-4D00-A700-6E3DB8638C89}" destId="{330B54A8-F857-4474-8B20-65D5C2DCC95C}" srcOrd="7" destOrd="0" presId="urn:microsoft.com/office/officeart/2005/8/layout/cycle2"/>
    <dgm:cxn modelId="{3C17E17B-1E81-4F86-8985-20CF2F198DF8}" type="presParOf" srcId="{330B54A8-F857-4474-8B20-65D5C2DCC95C}" destId="{2DAE95DD-B934-42A7-9730-82C232363969}" srcOrd="0" destOrd="0" presId="urn:microsoft.com/office/officeart/2005/8/layout/cycle2"/>
    <dgm:cxn modelId="{615E9478-CB06-4AE6-9633-3C35A741462D}" type="presParOf" srcId="{94390A85-0D42-4D00-A700-6E3DB8638C89}" destId="{EAD71CA8-AAEA-4855-BEA7-F6AC50EDBC80}" srcOrd="8" destOrd="0" presId="urn:microsoft.com/office/officeart/2005/8/layout/cycle2"/>
    <dgm:cxn modelId="{8F480D3A-9650-4536-A0D4-B6AF88225C3A}" type="presParOf" srcId="{94390A85-0D42-4D00-A700-6E3DB8638C89}" destId="{633457DE-8114-4204-8D09-B57C35D20109}" srcOrd="9" destOrd="0" presId="urn:microsoft.com/office/officeart/2005/8/layout/cycle2"/>
    <dgm:cxn modelId="{A4507352-AC7C-403F-B683-0B557142FD17}" type="presParOf" srcId="{633457DE-8114-4204-8D09-B57C35D20109}" destId="{ED35A852-0F86-4D01-80E4-7D30E1186DD4}" srcOrd="0" destOrd="0" presId="urn:microsoft.com/office/officeart/2005/8/layout/cycle2"/>
    <dgm:cxn modelId="{D90A1FA8-4B44-4F63-8023-4376A329A4B3}" type="presParOf" srcId="{94390A85-0D42-4D00-A700-6E3DB8638C89}" destId="{787EB82A-9AD3-49B0-B283-0183356B9C0F}" srcOrd="10" destOrd="0" presId="urn:microsoft.com/office/officeart/2005/8/layout/cycle2"/>
    <dgm:cxn modelId="{4D93AB58-CBC5-48C2-8ADE-3ECAA8061E19}" type="presParOf" srcId="{94390A85-0D42-4D00-A700-6E3DB8638C89}" destId="{29E403B6-A309-4D81-9402-92D716889D28}" srcOrd="11" destOrd="0" presId="urn:microsoft.com/office/officeart/2005/8/layout/cycle2"/>
    <dgm:cxn modelId="{B37E1271-F6C0-476A-95DB-1DB478F4D585}" type="presParOf" srcId="{29E403B6-A309-4D81-9402-92D716889D28}" destId="{F82500F4-6AC9-4259-96D4-D0A8411F8FDE}" srcOrd="0" destOrd="0" presId="urn:microsoft.com/office/officeart/2005/8/layout/cycle2"/>
    <dgm:cxn modelId="{7CF7AD68-054E-4F2D-B7DF-5F3FD64780FF}" type="presParOf" srcId="{94390A85-0D42-4D00-A700-6E3DB8638C89}" destId="{5D44CC6F-B0F6-4504-982E-28CBC5C2400B}" srcOrd="12" destOrd="0" presId="urn:microsoft.com/office/officeart/2005/8/layout/cycle2"/>
    <dgm:cxn modelId="{8486C5B9-E39E-4D89-8337-1FC5075D0399}" type="presParOf" srcId="{94390A85-0D42-4D00-A700-6E3DB8638C89}" destId="{E124D232-3BD7-402E-9609-4D88D0D369C2}" srcOrd="13" destOrd="0" presId="urn:microsoft.com/office/officeart/2005/8/layout/cycle2"/>
    <dgm:cxn modelId="{E0B3E729-4813-48B9-9013-56250ED32E33}" type="presParOf" srcId="{E124D232-3BD7-402E-9609-4D88D0D369C2}" destId="{37EAC31A-BF53-4D27-BB8E-23DF801DB5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D31218-7980-4724-9195-63E744EC53B5}" type="doc">
      <dgm:prSet loTypeId="urn:microsoft.com/office/officeart/2005/8/layout/cycle2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6BB7C8D-FA51-4A57-9B5F-3C29542DAF1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Psiquiatría primer día del 2 mes</a:t>
          </a:r>
          <a:endParaRPr lang="es-CO" b="1" dirty="0">
            <a:solidFill>
              <a:schemeClr val="tx1"/>
            </a:solidFill>
          </a:endParaRPr>
        </a:p>
      </dgm:t>
    </dgm:pt>
    <dgm:pt modelId="{1B0C1B5D-0A43-46F0-A5E2-14506FB93106}" type="par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28287BF-F763-492A-A7CE-D021372567C1}" type="sib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5763D6C-EF83-4CCE-8DB7-7FCCF3C1760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SANGRE ILIMITADA</a:t>
          </a:r>
          <a:endParaRPr lang="es-CO" b="1" dirty="0">
            <a:solidFill>
              <a:schemeClr val="tx1"/>
            </a:solidFill>
          </a:endParaRPr>
        </a:p>
      </dgm:t>
    </dgm:pt>
    <dgm:pt modelId="{42E0F59E-4B57-4BEA-B864-353AB9973341}" type="par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00157C-4008-4A50-9D60-13FF1DB0CEBF}" type="sib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02643EA-FF30-4F59-B2C5-C4A5224E11D8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MTOS INCREMENTA A 20 SMMLV</a:t>
          </a:r>
          <a:endParaRPr lang="es-CO" b="1" dirty="0">
            <a:solidFill>
              <a:schemeClr val="tx1"/>
            </a:solidFill>
          </a:endParaRPr>
        </a:p>
      </dgm:t>
    </dgm:pt>
    <dgm:pt modelId="{F0945BFB-03C4-4023-8FDE-0A86C351F39F}" type="par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BED7611-A613-4380-A0D9-80FF42F23C02}" type="sib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F4CBCDD-64B5-4AE1-9852-50A9392698B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AMBULANCIA TERRESTRE ASCIENDE A 5 TRASLADOS</a:t>
          </a:r>
          <a:endParaRPr lang="es-CO" b="1" dirty="0">
            <a:solidFill>
              <a:schemeClr val="tx1"/>
            </a:solidFill>
          </a:endParaRPr>
        </a:p>
      </dgm:t>
    </dgm:pt>
    <dgm:pt modelId="{970A4FD7-011A-4300-B180-4A6C2334ECBD}" type="par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15BF20B-4B2A-4966-B360-604EC80152A5}" type="sib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7220342-577C-420F-9643-68B4410B7E2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CANCER A PARTIR DEL PRIMER DIA DEL MES 7</a:t>
          </a:r>
          <a:endParaRPr lang="es-CO" b="1" dirty="0">
            <a:solidFill>
              <a:schemeClr val="tx1"/>
            </a:solidFill>
          </a:endParaRPr>
        </a:p>
      </dgm:t>
    </dgm:pt>
    <dgm:pt modelId="{16892262-ACEA-4B7E-9526-039DC763FAE0}" type="par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D9A6C98-0055-4DA9-B2C7-B491F0CF7492}" type="sib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D109E53-1D7F-4DCE-8C6B-8B8FD1423B2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PERIODO CARENCIA MATERNIDAD USUARIA SOLA EN EL CONTRATO 1 DIA DEL 2 MES</a:t>
          </a:r>
          <a:endParaRPr lang="es-CO" b="1" dirty="0">
            <a:solidFill>
              <a:schemeClr val="tx1"/>
            </a:solidFill>
          </a:endParaRPr>
        </a:p>
      </dgm:t>
    </dgm:pt>
    <dgm:pt modelId="{5F35BA23-215E-4CDA-BC07-7240ED19C76E}" type="parTrans" cxnId="{BAC0667D-412D-4371-8F64-2A485677ADD7}">
      <dgm:prSet/>
      <dgm:spPr/>
      <dgm:t>
        <a:bodyPr/>
        <a:lstStyle/>
        <a:p>
          <a:endParaRPr lang="es-CO"/>
        </a:p>
      </dgm:t>
    </dgm:pt>
    <dgm:pt modelId="{FA1BC50C-EB79-4F34-A99B-FEB5066C8EE2}" type="sibTrans" cxnId="{BAC0667D-412D-4371-8F64-2A485677ADD7}">
      <dgm:prSet/>
      <dgm:spPr/>
      <dgm:t>
        <a:bodyPr/>
        <a:lstStyle/>
        <a:p>
          <a:endParaRPr lang="es-CO"/>
        </a:p>
      </dgm:t>
    </dgm:pt>
    <dgm:pt modelId="{6D729940-C636-461E-BE7E-0553036151B1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POST HOSPITALIZACION  400.0000</a:t>
          </a:r>
          <a:endParaRPr lang="es-CO" b="1" dirty="0">
            <a:solidFill>
              <a:schemeClr val="tx1"/>
            </a:solidFill>
          </a:endParaRPr>
        </a:p>
      </dgm:t>
    </dgm:pt>
    <dgm:pt modelId="{8896CF65-38C4-4E8E-8019-350EAF6A72F6}" type="parTrans" cxnId="{58637122-C8EA-49CD-9714-D12AE27711D3}">
      <dgm:prSet/>
      <dgm:spPr/>
      <dgm:t>
        <a:bodyPr/>
        <a:lstStyle/>
        <a:p>
          <a:endParaRPr lang="es-CO"/>
        </a:p>
      </dgm:t>
    </dgm:pt>
    <dgm:pt modelId="{982814B7-2007-4301-B2E3-13099F16162F}" type="sibTrans" cxnId="{58637122-C8EA-49CD-9714-D12AE27711D3}">
      <dgm:prSet/>
      <dgm:spPr/>
      <dgm:t>
        <a:bodyPr/>
        <a:lstStyle/>
        <a:p>
          <a:endParaRPr lang="es-CO"/>
        </a:p>
      </dgm:t>
    </dgm:pt>
    <dgm:pt modelId="{94390A85-0D42-4D00-A700-6E3DB8638C89}" type="pres">
      <dgm:prSet presAssocID="{33D31218-7980-4724-9195-63E744EC53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4E102D4-7E70-4643-A9B0-7B5DE41F36D8}" type="pres">
      <dgm:prSet presAssocID="{66BB7C8D-FA51-4A57-9B5F-3C29542DAF1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6E5961A-3A9A-4757-AA24-D03DD9C76F8F}" type="pres">
      <dgm:prSet presAssocID="{728287BF-F763-492A-A7CE-D021372567C1}" presName="sibTrans" presStyleLbl="sibTrans2D1" presStyleIdx="0" presStyleCnt="7"/>
      <dgm:spPr/>
      <dgm:t>
        <a:bodyPr/>
        <a:lstStyle/>
        <a:p>
          <a:endParaRPr lang="es-CO"/>
        </a:p>
      </dgm:t>
    </dgm:pt>
    <dgm:pt modelId="{EF6998D3-CA91-4F5F-BF2E-DC3A31479EF6}" type="pres">
      <dgm:prSet presAssocID="{728287BF-F763-492A-A7CE-D021372567C1}" presName="connectorText" presStyleLbl="sibTrans2D1" presStyleIdx="0" presStyleCnt="7"/>
      <dgm:spPr/>
      <dgm:t>
        <a:bodyPr/>
        <a:lstStyle/>
        <a:p>
          <a:endParaRPr lang="es-CO"/>
        </a:p>
      </dgm:t>
    </dgm:pt>
    <dgm:pt modelId="{60C0924F-74A8-4823-A983-EB3A19436AB9}" type="pres">
      <dgm:prSet presAssocID="{45763D6C-EF83-4CCE-8DB7-7FCCF3C1760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65503B8-248E-4671-8588-3579CEE8C930}" type="pres">
      <dgm:prSet presAssocID="{7E00157C-4008-4A50-9D60-13FF1DB0CEBF}" presName="sibTrans" presStyleLbl="sibTrans2D1" presStyleIdx="1" presStyleCnt="7"/>
      <dgm:spPr/>
      <dgm:t>
        <a:bodyPr/>
        <a:lstStyle/>
        <a:p>
          <a:endParaRPr lang="es-CO"/>
        </a:p>
      </dgm:t>
    </dgm:pt>
    <dgm:pt modelId="{E6C23D80-56AD-408C-86FE-534C7D589FC7}" type="pres">
      <dgm:prSet presAssocID="{7E00157C-4008-4A50-9D60-13FF1DB0CEBF}" presName="connectorText" presStyleLbl="sibTrans2D1" presStyleIdx="1" presStyleCnt="7"/>
      <dgm:spPr/>
      <dgm:t>
        <a:bodyPr/>
        <a:lstStyle/>
        <a:p>
          <a:endParaRPr lang="es-CO"/>
        </a:p>
      </dgm:t>
    </dgm:pt>
    <dgm:pt modelId="{0D30C2D4-EB68-44C8-A1A6-863933DAC169}" type="pres">
      <dgm:prSet presAssocID="{102643EA-FF30-4F59-B2C5-C4A5224E11D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5EBE9DE-ADD1-48B7-893A-BBE0837FA1C9}" type="pres">
      <dgm:prSet presAssocID="{3BED7611-A613-4380-A0D9-80FF42F23C02}" presName="sibTrans" presStyleLbl="sibTrans2D1" presStyleIdx="2" presStyleCnt="7"/>
      <dgm:spPr/>
      <dgm:t>
        <a:bodyPr/>
        <a:lstStyle/>
        <a:p>
          <a:endParaRPr lang="es-CO"/>
        </a:p>
      </dgm:t>
    </dgm:pt>
    <dgm:pt modelId="{F959983E-BDFF-4D1B-A7A7-C4F2609DC7E4}" type="pres">
      <dgm:prSet presAssocID="{3BED7611-A613-4380-A0D9-80FF42F23C02}" presName="connectorText" presStyleLbl="sibTrans2D1" presStyleIdx="2" presStyleCnt="7"/>
      <dgm:spPr/>
      <dgm:t>
        <a:bodyPr/>
        <a:lstStyle/>
        <a:p>
          <a:endParaRPr lang="es-CO"/>
        </a:p>
      </dgm:t>
    </dgm:pt>
    <dgm:pt modelId="{17EB64B0-A043-47A4-991A-A3E6F637513F}" type="pres">
      <dgm:prSet presAssocID="{AF4CBCDD-64B5-4AE1-9852-50A9392698B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30B54A8-F857-4474-8B20-65D5C2DCC95C}" type="pres">
      <dgm:prSet presAssocID="{C15BF20B-4B2A-4966-B360-604EC80152A5}" presName="sibTrans" presStyleLbl="sibTrans2D1" presStyleIdx="3" presStyleCnt="7"/>
      <dgm:spPr/>
      <dgm:t>
        <a:bodyPr/>
        <a:lstStyle/>
        <a:p>
          <a:endParaRPr lang="es-CO"/>
        </a:p>
      </dgm:t>
    </dgm:pt>
    <dgm:pt modelId="{2DAE95DD-B934-42A7-9730-82C232363969}" type="pres">
      <dgm:prSet presAssocID="{C15BF20B-4B2A-4966-B360-604EC80152A5}" presName="connectorText" presStyleLbl="sibTrans2D1" presStyleIdx="3" presStyleCnt="7"/>
      <dgm:spPr/>
      <dgm:t>
        <a:bodyPr/>
        <a:lstStyle/>
        <a:p>
          <a:endParaRPr lang="es-CO"/>
        </a:p>
      </dgm:t>
    </dgm:pt>
    <dgm:pt modelId="{EAD71CA8-AAEA-4855-BEA7-F6AC50EDBC80}" type="pres">
      <dgm:prSet presAssocID="{A7220342-577C-420F-9643-68B4410B7E26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3457DE-8114-4204-8D09-B57C35D20109}" type="pres">
      <dgm:prSet presAssocID="{CD9A6C98-0055-4DA9-B2C7-B491F0CF7492}" presName="sibTrans" presStyleLbl="sibTrans2D1" presStyleIdx="4" presStyleCnt="7"/>
      <dgm:spPr/>
      <dgm:t>
        <a:bodyPr/>
        <a:lstStyle/>
        <a:p>
          <a:endParaRPr lang="es-CO"/>
        </a:p>
      </dgm:t>
    </dgm:pt>
    <dgm:pt modelId="{ED35A852-0F86-4D01-80E4-7D30E1186DD4}" type="pres">
      <dgm:prSet presAssocID="{CD9A6C98-0055-4DA9-B2C7-B491F0CF7492}" presName="connectorText" presStyleLbl="sibTrans2D1" presStyleIdx="4" presStyleCnt="7"/>
      <dgm:spPr/>
      <dgm:t>
        <a:bodyPr/>
        <a:lstStyle/>
        <a:p>
          <a:endParaRPr lang="es-CO"/>
        </a:p>
      </dgm:t>
    </dgm:pt>
    <dgm:pt modelId="{787EB82A-9AD3-49B0-B283-0183356B9C0F}" type="pres">
      <dgm:prSet presAssocID="{5D109E53-1D7F-4DCE-8C6B-8B8FD1423B2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9E403B6-A309-4D81-9402-92D716889D28}" type="pres">
      <dgm:prSet presAssocID="{FA1BC50C-EB79-4F34-A99B-FEB5066C8EE2}" presName="sibTrans" presStyleLbl="sibTrans2D1" presStyleIdx="5" presStyleCnt="7"/>
      <dgm:spPr/>
      <dgm:t>
        <a:bodyPr/>
        <a:lstStyle/>
        <a:p>
          <a:endParaRPr lang="es-CO"/>
        </a:p>
      </dgm:t>
    </dgm:pt>
    <dgm:pt modelId="{F82500F4-6AC9-4259-96D4-D0A8411F8FDE}" type="pres">
      <dgm:prSet presAssocID="{FA1BC50C-EB79-4F34-A99B-FEB5066C8EE2}" presName="connectorText" presStyleLbl="sibTrans2D1" presStyleIdx="5" presStyleCnt="7"/>
      <dgm:spPr/>
      <dgm:t>
        <a:bodyPr/>
        <a:lstStyle/>
        <a:p>
          <a:endParaRPr lang="es-CO"/>
        </a:p>
      </dgm:t>
    </dgm:pt>
    <dgm:pt modelId="{5D44CC6F-B0F6-4504-982E-28CBC5C2400B}" type="pres">
      <dgm:prSet presAssocID="{6D729940-C636-461E-BE7E-0553036151B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124D232-3BD7-402E-9609-4D88D0D369C2}" type="pres">
      <dgm:prSet presAssocID="{982814B7-2007-4301-B2E3-13099F16162F}" presName="sibTrans" presStyleLbl="sibTrans2D1" presStyleIdx="6" presStyleCnt="7"/>
      <dgm:spPr/>
      <dgm:t>
        <a:bodyPr/>
        <a:lstStyle/>
        <a:p>
          <a:endParaRPr lang="es-CO"/>
        </a:p>
      </dgm:t>
    </dgm:pt>
    <dgm:pt modelId="{37EAC31A-BF53-4D27-BB8E-23DF801DB50D}" type="pres">
      <dgm:prSet presAssocID="{982814B7-2007-4301-B2E3-13099F16162F}" presName="connectorText" presStyleLbl="sibTrans2D1" presStyleIdx="6" presStyleCnt="7"/>
      <dgm:spPr/>
      <dgm:t>
        <a:bodyPr/>
        <a:lstStyle/>
        <a:p>
          <a:endParaRPr lang="es-CO"/>
        </a:p>
      </dgm:t>
    </dgm:pt>
  </dgm:ptLst>
  <dgm:cxnLst>
    <dgm:cxn modelId="{9F3C14BA-3E1A-4515-8F83-7DE2074F1F4A}" type="presOf" srcId="{102643EA-FF30-4F59-B2C5-C4A5224E11D8}" destId="{0D30C2D4-EB68-44C8-A1A6-863933DAC169}" srcOrd="0" destOrd="0" presId="urn:microsoft.com/office/officeart/2005/8/layout/cycle2"/>
    <dgm:cxn modelId="{89CF8760-9A1B-4711-95D4-705C3273252B}" type="presOf" srcId="{728287BF-F763-492A-A7CE-D021372567C1}" destId="{EF6998D3-CA91-4F5F-BF2E-DC3A31479EF6}" srcOrd="1" destOrd="0" presId="urn:microsoft.com/office/officeart/2005/8/layout/cycle2"/>
    <dgm:cxn modelId="{D2BBD21F-E791-45DA-822E-5193468BF9A0}" type="presOf" srcId="{45763D6C-EF83-4CCE-8DB7-7FCCF3C17606}" destId="{60C0924F-74A8-4823-A983-EB3A19436AB9}" srcOrd="0" destOrd="0" presId="urn:microsoft.com/office/officeart/2005/8/layout/cycle2"/>
    <dgm:cxn modelId="{C1BF0414-CC62-469F-ABE3-FF6E8E83F34C}" type="presOf" srcId="{C15BF20B-4B2A-4966-B360-604EC80152A5}" destId="{2DAE95DD-B934-42A7-9730-82C232363969}" srcOrd="1" destOrd="0" presId="urn:microsoft.com/office/officeart/2005/8/layout/cycle2"/>
    <dgm:cxn modelId="{ECEFC203-F046-4748-8767-D526F791F710}" srcId="{33D31218-7980-4724-9195-63E744EC53B5}" destId="{66BB7C8D-FA51-4A57-9B5F-3C29542DAF1A}" srcOrd="0" destOrd="0" parTransId="{1B0C1B5D-0A43-46F0-A5E2-14506FB93106}" sibTransId="{728287BF-F763-492A-A7CE-D021372567C1}"/>
    <dgm:cxn modelId="{B82A8793-F857-41FD-8ACA-F3459AC6AEE4}" type="presOf" srcId="{66BB7C8D-FA51-4A57-9B5F-3C29542DAF1A}" destId="{84E102D4-7E70-4643-A9B0-7B5DE41F36D8}" srcOrd="0" destOrd="0" presId="urn:microsoft.com/office/officeart/2005/8/layout/cycle2"/>
    <dgm:cxn modelId="{EDB1A2D9-9FC9-49CF-A12F-11BC151DCBDB}" type="presOf" srcId="{3BED7611-A613-4380-A0D9-80FF42F23C02}" destId="{F959983E-BDFF-4D1B-A7A7-C4F2609DC7E4}" srcOrd="1" destOrd="0" presId="urn:microsoft.com/office/officeart/2005/8/layout/cycle2"/>
    <dgm:cxn modelId="{AE66C613-E2B9-4B61-BE1A-62FAAE9F9DDA}" type="presOf" srcId="{FA1BC50C-EB79-4F34-A99B-FEB5066C8EE2}" destId="{F82500F4-6AC9-4259-96D4-D0A8411F8FDE}" srcOrd="1" destOrd="0" presId="urn:microsoft.com/office/officeart/2005/8/layout/cycle2"/>
    <dgm:cxn modelId="{827C3B19-15DF-4131-9C06-92F530EC4F6D}" type="presOf" srcId="{AF4CBCDD-64B5-4AE1-9852-50A9392698B3}" destId="{17EB64B0-A043-47A4-991A-A3E6F637513F}" srcOrd="0" destOrd="0" presId="urn:microsoft.com/office/officeart/2005/8/layout/cycle2"/>
    <dgm:cxn modelId="{58637122-C8EA-49CD-9714-D12AE27711D3}" srcId="{33D31218-7980-4724-9195-63E744EC53B5}" destId="{6D729940-C636-461E-BE7E-0553036151B1}" srcOrd="6" destOrd="0" parTransId="{8896CF65-38C4-4E8E-8019-350EAF6A72F6}" sibTransId="{982814B7-2007-4301-B2E3-13099F16162F}"/>
    <dgm:cxn modelId="{A3A225A2-12F4-4602-972B-0DF8B72924E7}" srcId="{33D31218-7980-4724-9195-63E744EC53B5}" destId="{102643EA-FF30-4F59-B2C5-C4A5224E11D8}" srcOrd="2" destOrd="0" parTransId="{F0945BFB-03C4-4023-8FDE-0A86C351F39F}" sibTransId="{3BED7611-A613-4380-A0D9-80FF42F23C02}"/>
    <dgm:cxn modelId="{0C54E069-607E-4AAE-8475-5669690F5259}" type="presOf" srcId="{CD9A6C98-0055-4DA9-B2C7-B491F0CF7492}" destId="{ED35A852-0F86-4D01-80E4-7D30E1186DD4}" srcOrd="1" destOrd="0" presId="urn:microsoft.com/office/officeart/2005/8/layout/cycle2"/>
    <dgm:cxn modelId="{802801E5-830F-4501-8F23-6F540E220309}" type="presOf" srcId="{982814B7-2007-4301-B2E3-13099F16162F}" destId="{E124D232-3BD7-402E-9609-4D88D0D369C2}" srcOrd="0" destOrd="0" presId="urn:microsoft.com/office/officeart/2005/8/layout/cycle2"/>
    <dgm:cxn modelId="{307BFFD4-1506-4F90-9BFD-A63A88646A9A}" type="presOf" srcId="{7E00157C-4008-4A50-9D60-13FF1DB0CEBF}" destId="{E65503B8-248E-4671-8588-3579CEE8C930}" srcOrd="0" destOrd="0" presId="urn:microsoft.com/office/officeart/2005/8/layout/cycle2"/>
    <dgm:cxn modelId="{85A2B35D-956D-47E0-A78F-2FFDC072279F}" type="presOf" srcId="{5D109E53-1D7F-4DCE-8C6B-8B8FD1423B23}" destId="{787EB82A-9AD3-49B0-B283-0183356B9C0F}" srcOrd="0" destOrd="0" presId="urn:microsoft.com/office/officeart/2005/8/layout/cycle2"/>
    <dgm:cxn modelId="{8D5C9565-AD92-4092-B002-A9406C761D9D}" type="presOf" srcId="{982814B7-2007-4301-B2E3-13099F16162F}" destId="{37EAC31A-BF53-4D27-BB8E-23DF801DB50D}" srcOrd="1" destOrd="0" presId="urn:microsoft.com/office/officeart/2005/8/layout/cycle2"/>
    <dgm:cxn modelId="{D087D690-2DBC-4087-A6C6-86E1F1C2B94C}" srcId="{33D31218-7980-4724-9195-63E744EC53B5}" destId="{A7220342-577C-420F-9643-68B4410B7E26}" srcOrd="4" destOrd="0" parTransId="{16892262-ACEA-4B7E-9526-039DC763FAE0}" sibTransId="{CD9A6C98-0055-4DA9-B2C7-B491F0CF7492}"/>
    <dgm:cxn modelId="{4B7FCB13-1585-4CFE-B4E1-5C09CF3E0141}" type="presOf" srcId="{6D729940-C636-461E-BE7E-0553036151B1}" destId="{5D44CC6F-B0F6-4504-982E-28CBC5C2400B}" srcOrd="0" destOrd="0" presId="urn:microsoft.com/office/officeart/2005/8/layout/cycle2"/>
    <dgm:cxn modelId="{0087B4C7-0B34-4C27-890A-93832CF93303}" type="presOf" srcId="{728287BF-F763-492A-A7CE-D021372567C1}" destId="{06E5961A-3A9A-4757-AA24-D03DD9C76F8F}" srcOrd="0" destOrd="0" presId="urn:microsoft.com/office/officeart/2005/8/layout/cycle2"/>
    <dgm:cxn modelId="{83BB067D-18FA-48A7-8A26-F0E762731B65}" type="presOf" srcId="{CD9A6C98-0055-4DA9-B2C7-B491F0CF7492}" destId="{633457DE-8114-4204-8D09-B57C35D20109}" srcOrd="0" destOrd="0" presId="urn:microsoft.com/office/officeart/2005/8/layout/cycle2"/>
    <dgm:cxn modelId="{A838E4F0-158F-482C-AEBD-AD51B3060B85}" srcId="{33D31218-7980-4724-9195-63E744EC53B5}" destId="{45763D6C-EF83-4CCE-8DB7-7FCCF3C17606}" srcOrd="1" destOrd="0" parTransId="{42E0F59E-4B57-4BEA-B864-353AB9973341}" sibTransId="{7E00157C-4008-4A50-9D60-13FF1DB0CEBF}"/>
    <dgm:cxn modelId="{A3EDDB39-9869-4E15-897A-BE307285CCDC}" type="presOf" srcId="{7E00157C-4008-4A50-9D60-13FF1DB0CEBF}" destId="{E6C23D80-56AD-408C-86FE-534C7D589FC7}" srcOrd="1" destOrd="0" presId="urn:microsoft.com/office/officeart/2005/8/layout/cycle2"/>
    <dgm:cxn modelId="{BAC0667D-412D-4371-8F64-2A485677ADD7}" srcId="{33D31218-7980-4724-9195-63E744EC53B5}" destId="{5D109E53-1D7F-4DCE-8C6B-8B8FD1423B23}" srcOrd="5" destOrd="0" parTransId="{5F35BA23-215E-4CDA-BC07-7240ED19C76E}" sibTransId="{FA1BC50C-EB79-4F34-A99B-FEB5066C8EE2}"/>
    <dgm:cxn modelId="{4EFC2E93-5232-49ED-99D1-BC4F24C7A4A5}" type="presOf" srcId="{FA1BC50C-EB79-4F34-A99B-FEB5066C8EE2}" destId="{29E403B6-A309-4D81-9402-92D716889D28}" srcOrd="0" destOrd="0" presId="urn:microsoft.com/office/officeart/2005/8/layout/cycle2"/>
    <dgm:cxn modelId="{CBA6F873-2E4D-44EA-871E-D5E6A714421F}" type="presOf" srcId="{C15BF20B-4B2A-4966-B360-604EC80152A5}" destId="{330B54A8-F857-4474-8B20-65D5C2DCC95C}" srcOrd="0" destOrd="0" presId="urn:microsoft.com/office/officeart/2005/8/layout/cycle2"/>
    <dgm:cxn modelId="{16EBA5A1-A038-426A-B743-5387C4F9CA77}" type="presOf" srcId="{3BED7611-A613-4380-A0D9-80FF42F23C02}" destId="{35EBE9DE-ADD1-48B7-893A-BBE0837FA1C9}" srcOrd="0" destOrd="0" presId="urn:microsoft.com/office/officeart/2005/8/layout/cycle2"/>
    <dgm:cxn modelId="{B99D83C7-6091-4506-A445-08C661A9BE54}" type="presOf" srcId="{33D31218-7980-4724-9195-63E744EC53B5}" destId="{94390A85-0D42-4D00-A700-6E3DB8638C89}" srcOrd="0" destOrd="0" presId="urn:microsoft.com/office/officeart/2005/8/layout/cycle2"/>
    <dgm:cxn modelId="{C4E09FBA-3F1D-4F37-A4FF-823C928539D0}" type="presOf" srcId="{A7220342-577C-420F-9643-68B4410B7E26}" destId="{EAD71CA8-AAEA-4855-BEA7-F6AC50EDBC80}" srcOrd="0" destOrd="0" presId="urn:microsoft.com/office/officeart/2005/8/layout/cycle2"/>
    <dgm:cxn modelId="{1FA3E148-F56A-4447-B58B-B6D8A4FCD3EB}" srcId="{33D31218-7980-4724-9195-63E744EC53B5}" destId="{AF4CBCDD-64B5-4AE1-9852-50A9392698B3}" srcOrd="3" destOrd="0" parTransId="{970A4FD7-011A-4300-B180-4A6C2334ECBD}" sibTransId="{C15BF20B-4B2A-4966-B360-604EC80152A5}"/>
    <dgm:cxn modelId="{A63052CF-F908-4703-8D6C-A1702550A518}" type="presParOf" srcId="{94390A85-0D42-4D00-A700-6E3DB8638C89}" destId="{84E102D4-7E70-4643-A9B0-7B5DE41F36D8}" srcOrd="0" destOrd="0" presId="urn:microsoft.com/office/officeart/2005/8/layout/cycle2"/>
    <dgm:cxn modelId="{7817AAC4-5344-4816-B804-B282D239097E}" type="presParOf" srcId="{94390A85-0D42-4D00-A700-6E3DB8638C89}" destId="{06E5961A-3A9A-4757-AA24-D03DD9C76F8F}" srcOrd="1" destOrd="0" presId="urn:microsoft.com/office/officeart/2005/8/layout/cycle2"/>
    <dgm:cxn modelId="{87A6C4CA-D9D2-45DB-A1DB-4C65F81E3B89}" type="presParOf" srcId="{06E5961A-3A9A-4757-AA24-D03DD9C76F8F}" destId="{EF6998D3-CA91-4F5F-BF2E-DC3A31479EF6}" srcOrd="0" destOrd="0" presId="urn:microsoft.com/office/officeart/2005/8/layout/cycle2"/>
    <dgm:cxn modelId="{B0DDEED3-1493-4B62-91F3-C32D78DF30E8}" type="presParOf" srcId="{94390A85-0D42-4D00-A700-6E3DB8638C89}" destId="{60C0924F-74A8-4823-A983-EB3A19436AB9}" srcOrd="2" destOrd="0" presId="urn:microsoft.com/office/officeart/2005/8/layout/cycle2"/>
    <dgm:cxn modelId="{C93AC905-8CB0-4E45-BE63-BFDBD54A7EBC}" type="presParOf" srcId="{94390A85-0D42-4D00-A700-6E3DB8638C89}" destId="{E65503B8-248E-4671-8588-3579CEE8C930}" srcOrd="3" destOrd="0" presId="urn:microsoft.com/office/officeart/2005/8/layout/cycle2"/>
    <dgm:cxn modelId="{0EBEE3BB-ADAD-41F5-8EE8-5E0B9173B5E6}" type="presParOf" srcId="{E65503B8-248E-4671-8588-3579CEE8C930}" destId="{E6C23D80-56AD-408C-86FE-534C7D589FC7}" srcOrd="0" destOrd="0" presId="urn:microsoft.com/office/officeart/2005/8/layout/cycle2"/>
    <dgm:cxn modelId="{019FBC7F-A853-44DB-99FE-AD396869F81F}" type="presParOf" srcId="{94390A85-0D42-4D00-A700-6E3DB8638C89}" destId="{0D30C2D4-EB68-44C8-A1A6-863933DAC169}" srcOrd="4" destOrd="0" presId="urn:microsoft.com/office/officeart/2005/8/layout/cycle2"/>
    <dgm:cxn modelId="{7D8F5632-8C20-4816-BF4B-BD8503122CB6}" type="presParOf" srcId="{94390A85-0D42-4D00-A700-6E3DB8638C89}" destId="{35EBE9DE-ADD1-48B7-893A-BBE0837FA1C9}" srcOrd="5" destOrd="0" presId="urn:microsoft.com/office/officeart/2005/8/layout/cycle2"/>
    <dgm:cxn modelId="{6C92E8C5-585A-4DCB-AD88-3CCA0E0828E4}" type="presParOf" srcId="{35EBE9DE-ADD1-48B7-893A-BBE0837FA1C9}" destId="{F959983E-BDFF-4D1B-A7A7-C4F2609DC7E4}" srcOrd="0" destOrd="0" presId="urn:microsoft.com/office/officeart/2005/8/layout/cycle2"/>
    <dgm:cxn modelId="{064CD5AB-C686-4A6E-AB9A-396F7A0AFC11}" type="presParOf" srcId="{94390A85-0D42-4D00-A700-6E3DB8638C89}" destId="{17EB64B0-A043-47A4-991A-A3E6F637513F}" srcOrd="6" destOrd="0" presId="urn:microsoft.com/office/officeart/2005/8/layout/cycle2"/>
    <dgm:cxn modelId="{8E2F9854-FC39-492D-AF23-846C1DAF61DB}" type="presParOf" srcId="{94390A85-0D42-4D00-A700-6E3DB8638C89}" destId="{330B54A8-F857-4474-8B20-65D5C2DCC95C}" srcOrd="7" destOrd="0" presId="urn:microsoft.com/office/officeart/2005/8/layout/cycle2"/>
    <dgm:cxn modelId="{FCB4053A-4C52-446C-B869-D31D9B7D5D1B}" type="presParOf" srcId="{330B54A8-F857-4474-8B20-65D5C2DCC95C}" destId="{2DAE95DD-B934-42A7-9730-82C232363969}" srcOrd="0" destOrd="0" presId="urn:microsoft.com/office/officeart/2005/8/layout/cycle2"/>
    <dgm:cxn modelId="{982D5637-84F4-4591-9D21-A45CF4CF61C7}" type="presParOf" srcId="{94390A85-0D42-4D00-A700-6E3DB8638C89}" destId="{EAD71CA8-AAEA-4855-BEA7-F6AC50EDBC80}" srcOrd="8" destOrd="0" presId="urn:microsoft.com/office/officeart/2005/8/layout/cycle2"/>
    <dgm:cxn modelId="{70501CFB-362F-48B6-87CB-A99005F0D532}" type="presParOf" srcId="{94390A85-0D42-4D00-A700-6E3DB8638C89}" destId="{633457DE-8114-4204-8D09-B57C35D20109}" srcOrd="9" destOrd="0" presId="urn:microsoft.com/office/officeart/2005/8/layout/cycle2"/>
    <dgm:cxn modelId="{E7829B3F-B2C7-4402-A483-5802E0691636}" type="presParOf" srcId="{633457DE-8114-4204-8D09-B57C35D20109}" destId="{ED35A852-0F86-4D01-80E4-7D30E1186DD4}" srcOrd="0" destOrd="0" presId="urn:microsoft.com/office/officeart/2005/8/layout/cycle2"/>
    <dgm:cxn modelId="{11D1ECDC-830B-4563-8575-92B29FE70791}" type="presParOf" srcId="{94390A85-0D42-4D00-A700-6E3DB8638C89}" destId="{787EB82A-9AD3-49B0-B283-0183356B9C0F}" srcOrd="10" destOrd="0" presId="urn:microsoft.com/office/officeart/2005/8/layout/cycle2"/>
    <dgm:cxn modelId="{27B54AD4-9A1E-431B-9F73-ECD203E79214}" type="presParOf" srcId="{94390A85-0D42-4D00-A700-6E3DB8638C89}" destId="{29E403B6-A309-4D81-9402-92D716889D28}" srcOrd="11" destOrd="0" presId="urn:microsoft.com/office/officeart/2005/8/layout/cycle2"/>
    <dgm:cxn modelId="{3250F70A-A11D-4C92-ABD2-3A9DC8DE80C5}" type="presParOf" srcId="{29E403B6-A309-4D81-9402-92D716889D28}" destId="{F82500F4-6AC9-4259-96D4-D0A8411F8FDE}" srcOrd="0" destOrd="0" presId="urn:microsoft.com/office/officeart/2005/8/layout/cycle2"/>
    <dgm:cxn modelId="{D9165406-E6C1-44DF-8D70-A36E22083E4E}" type="presParOf" srcId="{94390A85-0D42-4D00-A700-6E3DB8638C89}" destId="{5D44CC6F-B0F6-4504-982E-28CBC5C2400B}" srcOrd="12" destOrd="0" presId="urn:microsoft.com/office/officeart/2005/8/layout/cycle2"/>
    <dgm:cxn modelId="{41E94161-13D0-4881-9C16-A4DAE2688A44}" type="presParOf" srcId="{94390A85-0D42-4D00-A700-6E3DB8638C89}" destId="{E124D232-3BD7-402E-9609-4D88D0D369C2}" srcOrd="13" destOrd="0" presId="urn:microsoft.com/office/officeart/2005/8/layout/cycle2"/>
    <dgm:cxn modelId="{BC2E27F4-A46F-4271-AF51-6B080184A8DD}" type="presParOf" srcId="{E124D232-3BD7-402E-9609-4D88D0D369C2}" destId="{37EAC31A-BF53-4D27-BB8E-23DF801DB5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D31218-7980-4724-9195-63E744EC53B5}" type="doc">
      <dgm:prSet loTypeId="urn:microsoft.com/office/officeart/2005/8/layout/cycle2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45763D6C-EF83-4CCE-8DB7-7FCCF3C1760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POST HOSPITALIZACION TOPE 400.000</a:t>
          </a:r>
        </a:p>
        <a:p>
          <a:r>
            <a:rPr lang="es-CO" b="1" dirty="0" smtClean="0">
              <a:solidFill>
                <a:schemeClr val="tx1"/>
              </a:solidFill>
            </a:rPr>
            <a:t>ACE seguros  01800526000 </a:t>
          </a:r>
          <a:endParaRPr lang="es-CO" b="1" dirty="0">
            <a:solidFill>
              <a:schemeClr val="tx1"/>
            </a:solidFill>
          </a:endParaRPr>
        </a:p>
      </dgm:t>
    </dgm:pt>
    <dgm:pt modelId="{42E0F59E-4B57-4BEA-B864-353AB9973341}" type="par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00157C-4008-4A50-9D60-13FF1DB0CEBF}" type="sib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02643EA-FF30-4F59-B2C5-C4A5224E11D8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ASSIST CARD 50.000 USD</a:t>
          </a:r>
          <a:endParaRPr lang="es-CO" b="1" dirty="0">
            <a:solidFill>
              <a:schemeClr val="tx1"/>
            </a:solidFill>
          </a:endParaRPr>
        </a:p>
      </dgm:t>
    </dgm:pt>
    <dgm:pt modelId="{F0945BFB-03C4-4023-8FDE-0A86C351F39F}" type="par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BED7611-A613-4380-A0D9-80FF42F23C02}" type="sib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7220342-577C-420F-9643-68B4410B7E2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CANCER A PARTIR  DEL PRIMER DIA DEL MES 7</a:t>
          </a:r>
          <a:endParaRPr lang="es-CO" b="1" dirty="0">
            <a:solidFill>
              <a:schemeClr val="tx1"/>
            </a:solidFill>
          </a:endParaRPr>
        </a:p>
      </dgm:t>
    </dgm:pt>
    <dgm:pt modelId="{16892262-ACEA-4B7E-9526-039DC763FAE0}" type="par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D9A6C98-0055-4DA9-B2C7-B491F0CF7492}" type="sib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F4CBCDD-64B5-4AE1-9852-50A9392698B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CONSULTAS POR FUERA DE LA RED 5 POR AÑO Y AYUDAS DX QUE SE DERIVEN</a:t>
          </a:r>
          <a:endParaRPr lang="es-CO" b="1" dirty="0">
            <a:solidFill>
              <a:schemeClr val="tx1"/>
            </a:solidFill>
          </a:endParaRPr>
        </a:p>
      </dgm:t>
    </dgm:pt>
    <dgm:pt modelId="{C15BF20B-4B2A-4966-B360-604EC80152A5}" type="sib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70A4FD7-011A-4300-B180-4A6C2334ECBD}" type="par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94390A85-0D42-4D00-A700-6E3DB8638C89}" type="pres">
      <dgm:prSet presAssocID="{33D31218-7980-4724-9195-63E744EC53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0C0924F-74A8-4823-A983-EB3A19436AB9}" type="pres">
      <dgm:prSet presAssocID="{45763D6C-EF83-4CCE-8DB7-7FCCF3C1760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65503B8-248E-4671-8588-3579CEE8C930}" type="pres">
      <dgm:prSet presAssocID="{7E00157C-4008-4A50-9D60-13FF1DB0CEBF}" presName="sibTrans" presStyleLbl="sibTrans2D1" presStyleIdx="0" presStyleCnt="4"/>
      <dgm:spPr/>
      <dgm:t>
        <a:bodyPr/>
        <a:lstStyle/>
        <a:p>
          <a:endParaRPr lang="es-CO"/>
        </a:p>
      </dgm:t>
    </dgm:pt>
    <dgm:pt modelId="{E6C23D80-56AD-408C-86FE-534C7D589FC7}" type="pres">
      <dgm:prSet presAssocID="{7E00157C-4008-4A50-9D60-13FF1DB0CEBF}" presName="connectorText" presStyleLbl="sibTrans2D1" presStyleIdx="0" presStyleCnt="4"/>
      <dgm:spPr/>
      <dgm:t>
        <a:bodyPr/>
        <a:lstStyle/>
        <a:p>
          <a:endParaRPr lang="es-CO"/>
        </a:p>
      </dgm:t>
    </dgm:pt>
    <dgm:pt modelId="{0D30C2D4-EB68-44C8-A1A6-863933DAC169}" type="pres">
      <dgm:prSet presAssocID="{102643EA-FF30-4F59-B2C5-C4A5224E11D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5EBE9DE-ADD1-48B7-893A-BBE0837FA1C9}" type="pres">
      <dgm:prSet presAssocID="{3BED7611-A613-4380-A0D9-80FF42F23C02}" presName="sibTrans" presStyleLbl="sibTrans2D1" presStyleIdx="1" presStyleCnt="4"/>
      <dgm:spPr/>
      <dgm:t>
        <a:bodyPr/>
        <a:lstStyle/>
        <a:p>
          <a:endParaRPr lang="es-CO"/>
        </a:p>
      </dgm:t>
    </dgm:pt>
    <dgm:pt modelId="{F959983E-BDFF-4D1B-A7A7-C4F2609DC7E4}" type="pres">
      <dgm:prSet presAssocID="{3BED7611-A613-4380-A0D9-80FF42F23C02}" presName="connectorText" presStyleLbl="sibTrans2D1" presStyleIdx="1" presStyleCnt="4"/>
      <dgm:spPr/>
      <dgm:t>
        <a:bodyPr/>
        <a:lstStyle/>
        <a:p>
          <a:endParaRPr lang="es-CO"/>
        </a:p>
      </dgm:t>
    </dgm:pt>
    <dgm:pt modelId="{17EB64B0-A043-47A4-991A-A3E6F637513F}" type="pres">
      <dgm:prSet presAssocID="{AF4CBCDD-64B5-4AE1-9852-50A9392698B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30B54A8-F857-4474-8B20-65D5C2DCC95C}" type="pres">
      <dgm:prSet presAssocID="{C15BF20B-4B2A-4966-B360-604EC80152A5}" presName="sibTrans" presStyleLbl="sibTrans2D1" presStyleIdx="2" presStyleCnt="4"/>
      <dgm:spPr/>
      <dgm:t>
        <a:bodyPr/>
        <a:lstStyle/>
        <a:p>
          <a:endParaRPr lang="es-CO"/>
        </a:p>
      </dgm:t>
    </dgm:pt>
    <dgm:pt modelId="{2DAE95DD-B934-42A7-9730-82C232363969}" type="pres">
      <dgm:prSet presAssocID="{C15BF20B-4B2A-4966-B360-604EC80152A5}" presName="connectorText" presStyleLbl="sibTrans2D1" presStyleIdx="2" presStyleCnt="4"/>
      <dgm:spPr/>
      <dgm:t>
        <a:bodyPr/>
        <a:lstStyle/>
        <a:p>
          <a:endParaRPr lang="es-CO"/>
        </a:p>
      </dgm:t>
    </dgm:pt>
    <dgm:pt modelId="{EAD71CA8-AAEA-4855-BEA7-F6AC50EDBC80}" type="pres">
      <dgm:prSet presAssocID="{A7220342-577C-420F-9643-68B4410B7E2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3457DE-8114-4204-8D09-B57C35D20109}" type="pres">
      <dgm:prSet presAssocID="{CD9A6C98-0055-4DA9-B2C7-B491F0CF7492}" presName="sibTrans" presStyleLbl="sibTrans2D1" presStyleIdx="3" presStyleCnt="4"/>
      <dgm:spPr/>
      <dgm:t>
        <a:bodyPr/>
        <a:lstStyle/>
        <a:p>
          <a:endParaRPr lang="es-CO"/>
        </a:p>
      </dgm:t>
    </dgm:pt>
    <dgm:pt modelId="{ED35A852-0F86-4D01-80E4-7D30E1186DD4}" type="pres">
      <dgm:prSet presAssocID="{CD9A6C98-0055-4DA9-B2C7-B491F0CF7492}" presName="connectorText" presStyleLbl="sibTrans2D1" presStyleIdx="3" presStyleCnt="4"/>
      <dgm:spPr/>
      <dgm:t>
        <a:bodyPr/>
        <a:lstStyle/>
        <a:p>
          <a:endParaRPr lang="es-CO"/>
        </a:p>
      </dgm:t>
    </dgm:pt>
  </dgm:ptLst>
  <dgm:cxnLst>
    <dgm:cxn modelId="{FD4196FC-621D-4602-A23D-D0471CAC7CA7}" type="presOf" srcId="{A7220342-577C-420F-9643-68B4410B7E26}" destId="{EAD71CA8-AAEA-4855-BEA7-F6AC50EDBC80}" srcOrd="0" destOrd="0" presId="urn:microsoft.com/office/officeart/2005/8/layout/cycle2"/>
    <dgm:cxn modelId="{D0305B41-5795-4251-9C7A-DCEFD9A1229B}" type="presOf" srcId="{CD9A6C98-0055-4DA9-B2C7-B491F0CF7492}" destId="{633457DE-8114-4204-8D09-B57C35D20109}" srcOrd="0" destOrd="0" presId="urn:microsoft.com/office/officeart/2005/8/layout/cycle2"/>
    <dgm:cxn modelId="{7387D66F-AD93-4025-B957-0A70FA5A49A5}" type="presOf" srcId="{7E00157C-4008-4A50-9D60-13FF1DB0CEBF}" destId="{E6C23D80-56AD-408C-86FE-534C7D589FC7}" srcOrd="1" destOrd="0" presId="urn:microsoft.com/office/officeart/2005/8/layout/cycle2"/>
    <dgm:cxn modelId="{6C2148C9-9D83-4E7C-8B6C-9CBFBB2AB56A}" type="presOf" srcId="{C15BF20B-4B2A-4966-B360-604EC80152A5}" destId="{330B54A8-F857-4474-8B20-65D5C2DCC95C}" srcOrd="0" destOrd="0" presId="urn:microsoft.com/office/officeart/2005/8/layout/cycle2"/>
    <dgm:cxn modelId="{D087D690-2DBC-4087-A6C6-86E1F1C2B94C}" srcId="{33D31218-7980-4724-9195-63E744EC53B5}" destId="{A7220342-577C-420F-9643-68B4410B7E26}" srcOrd="3" destOrd="0" parTransId="{16892262-ACEA-4B7E-9526-039DC763FAE0}" sibTransId="{CD9A6C98-0055-4DA9-B2C7-B491F0CF7492}"/>
    <dgm:cxn modelId="{5981C82B-722E-461A-AE96-C5F57E4D7BBA}" type="presOf" srcId="{3BED7611-A613-4380-A0D9-80FF42F23C02}" destId="{F959983E-BDFF-4D1B-A7A7-C4F2609DC7E4}" srcOrd="1" destOrd="0" presId="urn:microsoft.com/office/officeart/2005/8/layout/cycle2"/>
    <dgm:cxn modelId="{2235F647-637E-40CF-8639-B9DA7EF63541}" type="presOf" srcId="{AF4CBCDD-64B5-4AE1-9852-50A9392698B3}" destId="{17EB64B0-A043-47A4-991A-A3E6F637513F}" srcOrd="0" destOrd="0" presId="urn:microsoft.com/office/officeart/2005/8/layout/cycle2"/>
    <dgm:cxn modelId="{1FA3E148-F56A-4447-B58B-B6D8A4FCD3EB}" srcId="{33D31218-7980-4724-9195-63E744EC53B5}" destId="{AF4CBCDD-64B5-4AE1-9852-50A9392698B3}" srcOrd="2" destOrd="0" parTransId="{970A4FD7-011A-4300-B180-4A6C2334ECBD}" sibTransId="{C15BF20B-4B2A-4966-B360-604EC80152A5}"/>
    <dgm:cxn modelId="{A032F865-B944-4172-A540-96F281BBB5D8}" type="presOf" srcId="{3BED7611-A613-4380-A0D9-80FF42F23C02}" destId="{35EBE9DE-ADD1-48B7-893A-BBE0837FA1C9}" srcOrd="0" destOrd="0" presId="urn:microsoft.com/office/officeart/2005/8/layout/cycle2"/>
    <dgm:cxn modelId="{B2AC0DAC-8DCF-4447-81ED-6F3290842185}" type="presOf" srcId="{33D31218-7980-4724-9195-63E744EC53B5}" destId="{94390A85-0D42-4D00-A700-6E3DB8638C89}" srcOrd="0" destOrd="0" presId="urn:microsoft.com/office/officeart/2005/8/layout/cycle2"/>
    <dgm:cxn modelId="{D696875B-A95B-456C-8BC4-8339B6604ED1}" type="presOf" srcId="{102643EA-FF30-4F59-B2C5-C4A5224E11D8}" destId="{0D30C2D4-EB68-44C8-A1A6-863933DAC169}" srcOrd="0" destOrd="0" presId="urn:microsoft.com/office/officeart/2005/8/layout/cycle2"/>
    <dgm:cxn modelId="{9A8A727D-218E-4EEB-9534-5D660FF20136}" type="presOf" srcId="{CD9A6C98-0055-4DA9-B2C7-B491F0CF7492}" destId="{ED35A852-0F86-4D01-80E4-7D30E1186DD4}" srcOrd="1" destOrd="0" presId="urn:microsoft.com/office/officeart/2005/8/layout/cycle2"/>
    <dgm:cxn modelId="{A838E4F0-158F-482C-AEBD-AD51B3060B85}" srcId="{33D31218-7980-4724-9195-63E744EC53B5}" destId="{45763D6C-EF83-4CCE-8DB7-7FCCF3C17606}" srcOrd="0" destOrd="0" parTransId="{42E0F59E-4B57-4BEA-B864-353AB9973341}" sibTransId="{7E00157C-4008-4A50-9D60-13FF1DB0CEBF}"/>
    <dgm:cxn modelId="{C95148A7-BBEF-4771-9B70-BD4A99F6803E}" type="presOf" srcId="{45763D6C-EF83-4CCE-8DB7-7FCCF3C17606}" destId="{60C0924F-74A8-4823-A983-EB3A19436AB9}" srcOrd="0" destOrd="0" presId="urn:microsoft.com/office/officeart/2005/8/layout/cycle2"/>
    <dgm:cxn modelId="{4E6A7224-7A48-4C5B-AAC7-83BC008C2824}" type="presOf" srcId="{C15BF20B-4B2A-4966-B360-604EC80152A5}" destId="{2DAE95DD-B934-42A7-9730-82C232363969}" srcOrd="1" destOrd="0" presId="urn:microsoft.com/office/officeart/2005/8/layout/cycle2"/>
    <dgm:cxn modelId="{B32D34DE-C551-468A-A637-2206B176C231}" type="presOf" srcId="{7E00157C-4008-4A50-9D60-13FF1DB0CEBF}" destId="{E65503B8-248E-4671-8588-3579CEE8C930}" srcOrd="0" destOrd="0" presId="urn:microsoft.com/office/officeart/2005/8/layout/cycle2"/>
    <dgm:cxn modelId="{A3A225A2-12F4-4602-972B-0DF8B72924E7}" srcId="{33D31218-7980-4724-9195-63E744EC53B5}" destId="{102643EA-FF30-4F59-B2C5-C4A5224E11D8}" srcOrd="1" destOrd="0" parTransId="{F0945BFB-03C4-4023-8FDE-0A86C351F39F}" sibTransId="{3BED7611-A613-4380-A0D9-80FF42F23C02}"/>
    <dgm:cxn modelId="{8BF3F8A3-44E5-4602-B62A-B47D066A70AD}" type="presParOf" srcId="{94390A85-0D42-4D00-A700-6E3DB8638C89}" destId="{60C0924F-74A8-4823-A983-EB3A19436AB9}" srcOrd="0" destOrd="0" presId="urn:microsoft.com/office/officeart/2005/8/layout/cycle2"/>
    <dgm:cxn modelId="{38381377-EAF1-4A5E-A6EC-8D80B921A3EB}" type="presParOf" srcId="{94390A85-0D42-4D00-A700-6E3DB8638C89}" destId="{E65503B8-248E-4671-8588-3579CEE8C930}" srcOrd="1" destOrd="0" presId="urn:microsoft.com/office/officeart/2005/8/layout/cycle2"/>
    <dgm:cxn modelId="{D290075A-F2B4-47EB-8A5A-8FB2A16195F3}" type="presParOf" srcId="{E65503B8-248E-4671-8588-3579CEE8C930}" destId="{E6C23D80-56AD-408C-86FE-534C7D589FC7}" srcOrd="0" destOrd="0" presId="urn:microsoft.com/office/officeart/2005/8/layout/cycle2"/>
    <dgm:cxn modelId="{A82E1CD0-8C9C-4665-963B-3E938C7E25A2}" type="presParOf" srcId="{94390A85-0D42-4D00-A700-6E3DB8638C89}" destId="{0D30C2D4-EB68-44C8-A1A6-863933DAC169}" srcOrd="2" destOrd="0" presId="urn:microsoft.com/office/officeart/2005/8/layout/cycle2"/>
    <dgm:cxn modelId="{57A31222-1043-470A-AEA2-E3787CAC7A54}" type="presParOf" srcId="{94390A85-0D42-4D00-A700-6E3DB8638C89}" destId="{35EBE9DE-ADD1-48B7-893A-BBE0837FA1C9}" srcOrd="3" destOrd="0" presId="urn:microsoft.com/office/officeart/2005/8/layout/cycle2"/>
    <dgm:cxn modelId="{189E17C6-1E43-453F-B745-6D50B7E8DD7E}" type="presParOf" srcId="{35EBE9DE-ADD1-48B7-893A-BBE0837FA1C9}" destId="{F959983E-BDFF-4D1B-A7A7-C4F2609DC7E4}" srcOrd="0" destOrd="0" presId="urn:microsoft.com/office/officeart/2005/8/layout/cycle2"/>
    <dgm:cxn modelId="{E36F8AC9-3A63-4984-BD2C-B68F1C57FC9B}" type="presParOf" srcId="{94390A85-0D42-4D00-A700-6E3DB8638C89}" destId="{17EB64B0-A043-47A4-991A-A3E6F637513F}" srcOrd="4" destOrd="0" presId="urn:microsoft.com/office/officeart/2005/8/layout/cycle2"/>
    <dgm:cxn modelId="{DD643254-495B-4044-A95C-625AB8AADEE2}" type="presParOf" srcId="{94390A85-0D42-4D00-A700-6E3DB8638C89}" destId="{330B54A8-F857-4474-8B20-65D5C2DCC95C}" srcOrd="5" destOrd="0" presId="urn:microsoft.com/office/officeart/2005/8/layout/cycle2"/>
    <dgm:cxn modelId="{604AD7FF-904D-4773-A921-7648BFF668DF}" type="presParOf" srcId="{330B54A8-F857-4474-8B20-65D5C2DCC95C}" destId="{2DAE95DD-B934-42A7-9730-82C232363969}" srcOrd="0" destOrd="0" presId="urn:microsoft.com/office/officeart/2005/8/layout/cycle2"/>
    <dgm:cxn modelId="{23B2C732-FA41-4EEC-9EFB-B06CA4304E93}" type="presParOf" srcId="{94390A85-0D42-4D00-A700-6E3DB8638C89}" destId="{EAD71CA8-AAEA-4855-BEA7-F6AC50EDBC80}" srcOrd="6" destOrd="0" presId="urn:microsoft.com/office/officeart/2005/8/layout/cycle2"/>
    <dgm:cxn modelId="{90D29E2E-30B7-4F31-8637-29D5651993CC}" type="presParOf" srcId="{94390A85-0D42-4D00-A700-6E3DB8638C89}" destId="{633457DE-8114-4204-8D09-B57C35D20109}" srcOrd="7" destOrd="0" presId="urn:microsoft.com/office/officeart/2005/8/layout/cycle2"/>
    <dgm:cxn modelId="{C3190AA4-C963-44FD-90E4-BAC10557FDC6}" type="presParOf" srcId="{633457DE-8114-4204-8D09-B57C35D20109}" destId="{ED35A852-0F86-4D01-80E4-7D30E1186DD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6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Gastos Hospitalarios hasta tope  2.661.200</a:t>
          </a:r>
          <a:endParaRPr lang="es-ES" sz="1400" b="0" dirty="0">
            <a:solidFill>
              <a:schemeClr val="tx1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E9D35944-CA7F-4CBA-93B7-E0E9165D4F9E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Honorarios Médicos hasta tope 3.067.100</a:t>
          </a:r>
          <a:endParaRPr lang="es-ES" sz="1400" b="0" dirty="0">
            <a:solidFill>
              <a:schemeClr val="tx1"/>
            </a:solidFill>
          </a:endParaRPr>
        </a:p>
      </dgm:t>
    </dgm:pt>
    <dgm:pt modelId="{8045D2A2-0C39-4FD8-A495-5729AD1F87E2}" type="parTrans" cxnId="{26804482-E571-40A4-9D31-F463CB8047DB}">
      <dgm:prSet/>
      <dgm:spPr/>
      <dgm:t>
        <a:bodyPr/>
        <a:lstStyle/>
        <a:p>
          <a:endParaRPr lang="es-ES"/>
        </a:p>
      </dgm:t>
    </dgm:pt>
    <dgm:pt modelId="{E02F7F0E-96BC-4DF7-B162-757623940286}" type="sibTrans" cxnId="{26804482-E571-40A4-9D31-F463CB8047DB}">
      <dgm:prSet/>
      <dgm:spPr/>
      <dgm:t>
        <a:bodyPr/>
        <a:lstStyle/>
        <a:p>
          <a:endParaRPr lang="es-ES"/>
        </a:p>
      </dgm:t>
    </dgm:pt>
    <dgm:pt modelId="{E2FA9106-AF08-42CB-A811-4D645608954D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Habitación Hospitalaria hasta               $ tope 146.500</a:t>
          </a:r>
          <a:endParaRPr lang="es-ES" sz="1400" b="0" dirty="0">
            <a:solidFill>
              <a:schemeClr val="tx1"/>
            </a:solidFill>
          </a:endParaRPr>
        </a:p>
      </dgm:t>
    </dgm:pt>
    <dgm:pt modelId="{4F124760-A169-4094-ABE1-A6EAEAE68A6A}" type="parTrans" cxnId="{1357CBCF-1D12-4E2B-92F5-389D27AE52AA}">
      <dgm:prSet/>
      <dgm:spPr/>
      <dgm:t>
        <a:bodyPr/>
        <a:lstStyle/>
        <a:p>
          <a:endParaRPr lang="es-ES"/>
        </a:p>
      </dgm:t>
    </dgm:pt>
    <dgm:pt modelId="{0EC5BE23-9872-4A16-AED6-895D1766575D}" type="sibTrans" cxnId="{1357CBCF-1D12-4E2B-92F5-389D27AE52AA}">
      <dgm:prSet/>
      <dgm:spPr/>
      <dgm:t>
        <a:bodyPr/>
        <a:lstStyle/>
        <a:p>
          <a:endParaRPr lang="es-ES"/>
        </a:p>
      </dgm:t>
    </dgm:pt>
    <dgm:pt modelId="{F8EFE07C-18E7-472E-BF07-87FFE632F6A2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UCI tope  (30 días) 462.300 usuario/año/contrato</a:t>
          </a:r>
          <a:endParaRPr lang="es-ES" sz="1400" b="0" dirty="0">
            <a:solidFill>
              <a:schemeClr val="tx1"/>
            </a:solidFill>
          </a:endParaRPr>
        </a:p>
      </dgm:t>
    </dgm:pt>
    <dgm:pt modelId="{B3E269D1-D7A3-4BD2-B2F9-EBCB585D032D}" type="parTrans" cxnId="{B29F6D4B-4F2C-4964-ABE8-D1FA7E23B1EA}">
      <dgm:prSet/>
      <dgm:spPr/>
      <dgm:t>
        <a:bodyPr/>
        <a:lstStyle/>
        <a:p>
          <a:endParaRPr lang="es-ES"/>
        </a:p>
      </dgm:t>
    </dgm:pt>
    <dgm:pt modelId="{C151F5B2-68B6-4A16-A0F0-132A599B22FA}" type="sibTrans" cxnId="{B29F6D4B-4F2C-4964-ABE8-D1FA7E23B1EA}">
      <dgm:prSet/>
      <dgm:spPr/>
      <dgm:t>
        <a:bodyPr/>
        <a:lstStyle/>
        <a:p>
          <a:endParaRPr lang="es-ES"/>
        </a:p>
      </dgm:t>
    </dgm:pt>
    <dgm:pt modelId="{F78C838E-273D-4F8F-B70F-ECF8276BD918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Estado de Coma        (30 días, topes ) </a:t>
          </a:r>
          <a:endParaRPr lang="es-ES" sz="1400" b="0" dirty="0">
            <a:solidFill>
              <a:schemeClr val="tx1"/>
            </a:solidFill>
          </a:endParaRPr>
        </a:p>
      </dgm:t>
    </dgm:pt>
    <dgm:pt modelId="{3AFBFEBD-A50A-4E82-AD25-AC4D844CD9B1}" type="parTrans" cxnId="{1CD90CAA-9510-4720-88CB-A7676C5C6CDC}">
      <dgm:prSet/>
      <dgm:spPr/>
      <dgm:t>
        <a:bodyPr/>
        <a:lstStyle/>
        <a:p>
          <a:endParaRPr lang="es-ES"/>
        </a:p>
      </dgm:t>
    </dgm:pt>
    <dgm:pt modelId="{9C0DC2CA-ACBF-482E-A106-9D171196E24A}" type="sibTrans" cxnId="{1CD90CAA-9510-4720-88CB-A7676C5C6CDC}">
      <dgm:prSet/>
      <dgm:spPr/>
      <dgm:t>
        <a:bodyPr/>
        <a:lstStyle/>
        <a:p>
          <a:endParaRPr lang="es-ES"/>
        </a:p>
      </dgm:t>
    </dgm:pt>
    <dgm:pt modelId="{C1ECB775-F87F-41BE-B6A6-81B5CE979211}">
      <dgm:prSet custT="1"/>
      <dgm:spPr/>
      <dgm:t>
        <a:bodyPr/>
        <a:lstStyle/>
        <a:p>
          <a:pPr algn="l"/>
          <a:endParaRPr lang="es-ES" sz="1400" b="1" dirty="0">
            <a:solidFill>
              <a:srgbClr val="002060"/>
            </a:solidFill>
          </a:endParaRPr>
        </a:p>
      </dgm:t>
    </dgm:pt>
    <dgm:pt modelId="{E00279E3-1B0C-4E30-952C-8BBFDBE2CF33}" type="parTrans" cxnId="{F7A1483D-A0C3-495B-9100-8F3B4A5E5B15}">
      <dgm:prSet/>
      <dgm:spPr/>
      <dgm:t>
        <a:bodyPr/>
        <a:lstStyle/>
        <a:p>
          <a:endParaRPr lang="es-ES"/>
        </a:p>
      </dgm:t>
    </dgm:pt>
    <dgm:pt modelId="{58304468-6A6C-4828-ACCC-6A7F02CD6FA2}" type="sibTrans" cxnId="{F7A1483D-A0C3-495B-9100-8F3B4A5E5B15}">
      <dgm:prSet/>
      <dgm:spPr/>
      <dgm:t>
        <a:bodyPr/>
        <a:lstStyle/>
        <a:p>
          <a:endParaRPr lang="es-ES"/>
        </a:p>
      </dgm:t>
    </dgm:pt>
    <dgm:pt modelId="{4B31AD72-B881-4E17-8384-2F2DC9CA03D1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dirty="0" smtClean="0">
              <a:solidFill>
                <a:schemeClr val="tx1"/>
              </a:solidFill>
            </a:rPr>
            <a:t>20 días) </a:t>
          </a:r>
          <a:endParaRPr lang="es-ES" sz="1400" b="1" dirty="0">
            <a:solidFill>
              <a:schemeClr val="tx1"/>
            </a:solidFill>
          </a:endParaRPr>
        </a:p>
      </dgm:t>
    </dgm:pt>
    <dgm:pt modelId="{1B7F81C4-B89C-49B7-9201-5EAFB60B973E}" type="parTrans" cxnId="{FE1968D5-0994-4FE3-A9A9-57DAEDA82365}">
      <dgm:prSet/>
      <dgm:spPr/>
      <dgm:t>
        <a:bodyPr/>
        <a:lstStyle/>
        <a:p>
          <a:endParaRPr lang="es-ES"/>
        </a:p>
      </dgm:t>
    </dgm:pt>
    <dgm:pt modelId="{4C6F5A0C-B90C-4A19-9AD1-090FE39FC356}" type="sibTrans" cxnId="{FE1968D5-0994-4FE3-A9A9-57DAEDA8236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1" custScaleX="88053" custScaleY="49178" custLinFactNeighborX="-17643" custLinFactNeighborY="291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1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1" custScaleX="96806" custLinFactNeighborX="-13231" custLinFactNeighborY="99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F7A1483D-A0C3-495B-9100-8F3B4A5E5B15}" srcId="{28B23AC8-D5EA-4281-AA13-8C93D4D81EA7}" destId="{C1ECB775-F87F-41BE-B6A6-81B5CE979211}" srcOrd="6" destOrd="0" parTransId="{E00279E3-1B0C-4E30-952C-8BBFDBE2CF33}" sibTransId="{58304468-6A6C-4828-ACCC-6A7F02CD6FA2}"/>
    <dgm:cxn modelId="{89B61AAF-D376-4923-BE5C-B71DBD09EDDA}" type="presOf" srcId="{28B23AC8-D5EA-4281-AA13-8C93D4D81EA7}" destId="{99E3C9C9-708A-4ECF-AFD0-10F27211E558}" srcOrd="1" destOrd="0" presId="urn:microsoft.com/office/officeart/2005/8/layout/bList2#6"/>
    <dgm:cxn modelId="{556387CD-0A9E-4DA0-8027-EE82851FB288}" type="presOf" srcId="{D17834FC-1108-491D-99D3-C03623F124A4}" destId="{8A147AD4-6D95-4634-8061-2148FA643B14}" srcOrd="0" destOrd="0" presId="urn:microsoft.com/office/officeart/2005/8/layout/bList2#6"/>
    <dgm:cxn modelId="{B92CE7AD-2CC5-4379-965D-FF740F7D8A28}" type="presOf" srcId="{28B23AC8-D5EA-4281-AA13-8C93D4D81EA7}" destId="{518C4437-F3ED-476C-93EF-BD901A232116}" srcOrd="0" destOrd="0" presId="urn:microsoft.com/office/officeart/2005/8/layout/bList2#6"/>
    <dgm:cxn modelId="{26804482-E571-40A4-9D31-F463CB8047DB}" srcId="{28B23AC8-D5EA-4281-AA13-8C93D4D81EA7}" destId="{E9D35944-CA7F-4CBA-93B7-E0E9165D4F9E}" srcOrd="1" destOrd="0" parTransId="{8045D2A2-0C39-4FD8-A495-5729AD1F87E2}" sibTransId="{E02F7F0E-96BC-4DF7-B162-757623940286}"/>
    <dgm:cxn modelId="{9E5576D4-7B4A-45C7-907B-89BA29AD793F}" type="presOf" srcId="{F78C838E-273D-4F8F-B70F-ECF8276BD918}" destId="{9D659EEE-BF96-455D-A7B7-48F95D69F3D9}" srcOrd="0" destOrd="4" presId="urn:microsoft.com/office/officeart/2005/8/layout/bList2#6"/>
    <dgm:cxn modelId="{BD3004C2-B74B-4453-81C3-38456C6A8956}" type="presOf" srcId="{E9D35944-CA7F-4CBA-93B7-E0E9165D4F9E}" destId="{9D659EEE-BF96-455D-A7B7-48F95D69F3D9}" srcOrd="0" destOrd="1" presId="urn:microsoft.com/office/officeart/2005/8/layout/bList2#6"/>
    <dgm:cxn modelId="{2B0BEC30-9203-4FEB-8850-D71D4B8A0366}" type="presOf" srcId="{4B31AD72-B881-4E17-8384-2F2DC9CA03D1}" destId="{9D659EEE-BF96-455D-A7B7-48F95D69F3D9}" srcOrd="0" destOrd="5" presId="urn:microsoft.com/office/officeart/2005/8/layout/bList2#6"/>
    <dgm:cxn modelId="{B29F6D4B-4F2C-4964-ABE8-D1FA7E23B1EA}" srcId="{28B23AC8-D5EA-4281-AA13-8C93D4D81EA7}" destId="{F8EFE07C-18E7-472E-BF07-87FFE632F6A2}" srcOrd="3" destOrd="0" parTransId="{B3E269D1-D7A3-4BD2-B2F9-EBCB585D032D}" sibTransId="{C151F5B2-68B6-4A16-A0F0-132A599B22FA}"/>
    <dgm:cxn modelId="{99C67D07-502B-429F-91BE-0049DB4DAFBC}" type="presOf" srcId="{C1ECB775-F87F-41BE-B6A6-81B5CE979211}" destId="{9D659EEE-BF96-455D-A7B7-48F95D69F3D9}" srcOrd="0" destOrd="6" presId="urn:microsoft.com/office/officeart/2005/8/layout/bList2#6"/>
    <dgm:cxn modelId="{1CD90CAA-9510-4720-88CB-A7676C5C6CDC}" srcId="{28B23AC8-D5EA-4281-AA13-8C93D4D81EA7}" destId="{F78C838E-273D-4F8F-B70F-ECF8276BD918}" srcOrd="4" destOrd="0" parTransId="{3AFBFEBD-A50A-4E82-AD25-AC4D844CD9B1}" sibTransId="{9C0DC2CA-ACBF-482E-A106-9D171196E24A}"/>
    <dgm:cxn modelId="{D426EEE5-20BC-41AC-8C1D-1675234CCF9E}" type="presOf" srcId="{F8EFE07C-18E7-472E-BF07-87FFE632F6A2}" destId="{9D659EEE-BF96-455D-A7B7-48F95D69F3D9}" srcOrd="0" destOrd="3" presId="urn:microsoft.com/office/officeart/2005/8/layout/bList2#6"/>
    <dgm:cxn modelId="{E25F01A4-B288-4F54-84AA-C9D3BF2EB466}" type="presOf" srcId="{E2FA9106-AF08-42CB-A811-4D645608954D}" destId="{9D659EEE-BF96-455D-A7B7-48F95D69F3D9}" srcOrd="0" destOrd="2" presId="urn:microsoft.com/office/officeart/2005/8/layout/bList2#6"/>
    <dgm:cxn modelId="{FE1968D5-0994-4FE3-A9A9-57DAEDA82365}" srcId="{28B23AC8-D5EA-4281-AA13-8C93D4D81EA7}" destId="{4B31AD72-B881-4E17-8384-2F2DC9CA03D1}" srcOrd="5" destOrd="0" parTransId="{1B7F81C4-B89C-49B7-9201-5EAFB60B973E}" sibTransId="{4C6F5A0C-B90C-4A19-9AD1-090FE39FC356}"/>
    <dgm:cxn modelId="{1357CBCF-1D12-4E2B-92F5-389D27AE52AA}" srcId="{28B23AC8-D5EA-4281-AA13-8C93D4D81EA7}" destId="{E2FA9106-AF08-42CB-A811-4D645608954D}" srcOrd="2" destOrd="0" parTransId="{4F124760-A169-4094-ABE1-A6EAEAE68A6A}" sibTransId="{0EC5BE23-9872-4A16-AED6-895D1766575D}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349761BB-1D1C-4A65-9689-465D1A6A2967}" type="presOf" srcId="{98C0B298-627E-4FCD-A5FA-6432E3EC31FC}" destId="{9D659EEE-BF96-455D-A7B7-48F95D69F3D9}" srcOrd="0" destOrd="0" presId="urn:microsoft.com/office/officeart/2005/8/layout/bList2#6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38CDA4A2-BD0B-46B9-8DAC-0DD5F1D7BAB7}" type="presParOf" srcId="{8A147AD4-6D95-4634-8061-2148FA643B14}" destId="{D323620D-E443-45B4-9EEF-45A491B362BC}" srcOrd="0" destOrd="0" presId="urn:microsoft.com/office/officeart/2005/8/layout/bList2#6"/>
    <dgm:cxn modelId="{137586C1-49DF-43AA-8103-8ACFE864E511}" type="presParOf" srcId="{D323620D-E443-45B4-9EEF-45A491B362BC}" destId="{9D659EEE-BF96-455D-A7B7-48F95D69F3D9}" srcOrd="0" destOrd="0" presId="urn:microsoft.com/office/officeart/2005/8/layout/bList2#6"/>
    <dgm:cxn modelId="{DF685FAE-991B-410A-B208-67C98BE7F4C9}" type="presParOf" srcId="{D323620D-E443-45B4-9EEF-45A491B362BC}" destId="{518C4437-F3ED-476C-93EF-BD901A232116}" srcOrd="1" destOrd="0" presId="urn:microsoft.com/office/officeart/2005/8/layout/bList2#6"/>
    <dgm:cxn modelId="{3E810397-5173-420B-82C0-8EC912A0B606}" type="presParOf" srcId="{D323620D-E443-45B4-9EEF-45A491B362BC}" destId="{99E3C9C9-708A-4ECF-AFD0-10F27211E558}" srcOrd="2" destOrd="0" presId="urn:microsoft.com/office/officeart/2005/8/layout/bList2#6"/>
    <dgm:cxn modelId="{1BB792F8-F98E-4547-B2AE-FC37433FA25D}" type="presParOf" srcId="{D323620D-E443-45B4-9EEF-45A491B362BC}" destId="{003C5E92-0FC2-4430-A617-D1AF4EBAA641}" srcOrd="3" destOrd="0" presId="urn:microsoft.com/office/officeart/2005/8/layout/bList2#6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D31218-7980-4724-9195-63E744EC53B5}" type="doc">
      <dgm:prSet loTypeId="urn:microsoft.com/office/officeart/2005/8/layout/cycle2" loCatId="cycle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6BB7C8D-FA51-4A57-9B5F-3C29542DAF1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Psiquiatría aumenta tto hospitalario de 10 a 20 días</a:t>
          </a:r>
          <a:endParaRPr lang="es-CO" b="1" dirty="0">
            <a:solidFill>
              <a:schemeClr val="tx1"/>
            </a:solidFill>
          </a:endParaRPr>
        </a:p>
      </dgm:t>
    </dgm:pt>
    <dgm:pt modelId="{1B0C1B5D-0A43-46F0-A5E2-14506FB93106}" type="par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28287BF-F763-492A-A7CE-D021372567C1}" type="sibTrans" cxnId="{ECEFC203-F046-4748-8767-D526F791F710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45763D6C-EF83-4CCE-8DB7-7FCCF3C1760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PROCEDIMIENTOS  DX COMPLEJOS 13 MESES</a:t>
          </a:r>
          <a:endParaRPr lang="es-CO" b="1" dirty="0">
            <a:solidFill>
              <a:schemeClr val="tx1"/>
            </a:solidFill>
          </a:endParaRPr>
        </a:p>
      </dgm:t>
    </dgm:pt>
    <dgm:pt modelId="{42E0F59E-4B57-4BEA-B864-353AB9973341}" type="par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7E00157C-4008-4A50-9D60-13FF1DB0CEBF}" type="sibTrans" cxnId="{A838E4F0-158F-482C-AEBD-AD51B3060B85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102643EA-FF30-4F59-B2C5-C4A5224E11D8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INCLUYE LESIONES POR DEPORTE DE ALTO RIESGO</a:t>
          </a:r>
          <a:endParaRPr lang="es-CO" b="1" dirty="0">
            <a:solidFill>
              <a:schemeClr val="tx1"/>
            </a:solidFill>
          </a:endParaRPr>
        </a:p>
      </dgm:t>
    </dgm:pt>
    <dgm:pt modelId="{F0945BFB-03C4-4023-8FDE-0A86C351F39F}" type="par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3BED7611-A613-4380-A0D9-80FF42F23C02}" type="sibTrans" cxnId="{A3A225A2-12F4-4602-972B-0DF8B72924E7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F4CBCDD-64B5-4AE1-9852-50A9392698B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Se incluye MTOS hasta 15 SMMLV para enfermedad general</a:t>
          </a:r>
          <a:endParaRPr lang="es-CO" b="1" dirty="0">
            <a:solidFill>
              <a:schemeClr val="tx1"/>
            </a:solidFill>
          </a:endParaRPr>
        </a:p>
      </dgm:t>
    </dgm:pt>
    <dgm:pt modelId="{970A4FD7-011A-4300-B180-4A6C2334ECBD}" type="par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15BF20B-4B2A-4966-B360-604EC80152A5}" type="sibTrans" cxnId="{1FA3E148-F56A-4447-B58B-B6D8A4FCD3EB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7220342-577C-420F-9643-68B4410B7E2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Ambulancia Aérea por 15 SMMLV </a:t>
          </a:r>
          <a:endParaRPr lang="es-CO" b="1" dirty="0">
            <a:solidFill>
              <a:schemeClr val="tx1"/>
            </a:solidFill>
          </a:endParaRPr>
        </a:p>
      </dgm:t>
    </dgm:pt>
    <dgm:pt modelId="{16892262-ACEA-4B7E-9526-039DC763FAE0}" type="par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CD9A6C98-0055-4DA9-B2C7-B491F0CF7492}" type="sibTrans" cxnId="{D087D690-2DBC-4087-A6C6-86E1F1C2B94C}">
      <dgm:prSet/>
      <dgm:spPr/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D729940-C636-461E-BE7E-0553036151B1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Tope de Gastos Clínicos  Evento Usuario Año Contrato</a:t>
          </a:r>
          <a:endParaRPr lang="es-CO" b="1" dirty="0">
            <a:solidFill>
              <a:schemeClr val="tx1"/>
            </a:solidFill>
          </a:endParaRPr>
        </a:p>
      </dgm:t>
    </dgm:pt>
    <dgm:pt modelId="{982814B7-2007-4301-B2E3-13099F16162F}" type="sibTrans" cxnId="{58637122-C8EA-49CD-9714-D12AE27711D3}">
      <dgm:prSet/>
      <dgm:spPr/>
      <dgm:t>
        <a:bodyPr/>
        <a:lstStyle/>
        <a:p>
          <a:endParaRPr lang="es-CO"/>
        </a:p>
      </dgm:t>
    </dgm:pt>
    <dgm:pt modelId="{8896CF65-38C4-4E8E-8019-350EAF6A72F6}" type="parTrans" cxnId="{58637122-C8EA-49CD-9714-D12AE27711D3}">
      <dgm:prSet/>
      <dgm:spPr/>
      <dgm:t>
        <a:bodyPr/>
        <a:lstStyle/>
        <a:p>
          <a:endParaRPr lang="es-CO"/>
        </a:p>
      </dgm:t>
    </dgm:pt>
    <dgm:pt modelId="{94390A85-0D42-4D00-A700-6E3DB8638C89}" type="pres">
      <dgm:prSet presAssocID="{33D31218-7980-4724-9195-63E744EC53B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84E102D4-7E70-4643-A9B0-7B5DE41F36D8}" type="pres">
      <dgm:prSet presAssocID="{66BB7C8D-FA51-4A57-9B5F-3C29542DAF1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6E5961A-3A9A-4757-AA24-D03DD9C76F8F}" type="pres">
      <dgm:prSet presAssocID="{728287BF-F763-492A-A7CE-D021372567C1}" presName="sibTrans" presStyleLbl="sibTrans2D1" presStyleIdx="0" presStyleCnt="6"/>
      <dgm:spPr/>
      <dgm:t>
        <a:bodyPr/>
        <a:lstStyle/>
        <a:p>
          <a:endParaRPr lang="es-CO"/>
        </a:p>
      </dgm:t>
    </dgm:pt>
    <dgm:pt modelId="{EF6998D3-CA91-4F5F-BF2E-DC3A31479EF6}" type="pres">
      <dgm:prSet presAssocID="{728287BF-F763-492A-A7CE-D021372567C1}" presName="connectorText" presStyleLbl="sibTrans2D1" presStyleIdx="0" presStyleCnt="6"/>
      <dgm:spPr/>
      <dgm:t>
        <a:bodyPr/>
        <a:lstStyle/>
        <a:p>
          <a:endParaRPr lang="es-CO"/>
        </a:p>
      </dgm:t>
    </dgm:pt>
    <dgm:pt modelId="{60C0924F-74A8-4823-A983-EB3A19436AB9}" type="pres">
      <dgm:prSet presAssocID="{45763D6C-EF83-4CCE-8DB7-7FCCF3C1760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65503B8-248E-4671-8588-3579CEE8C930}" type="pres">
      <dgm:prSet presAssocID="{7E00157C-4008-4A50-9D60-13FF1DB0CEBF}" presName="sibTrans" presStyleLbl="sibTrans2D1" presStyleIdx="1" presStyleCnt="6"/>
      <dgm:spPr/>
      <dgm:t>
        <a:bodyPr/>
        <a:lstStyle/>
        <a:p>
          <a:endParaRPr lang="es-CO"/>
        </a:p>
      </dgm:t>
    </dgm:pt>
    <dgm:pt modelId="{E6C23D80-56AD-408C-86FE-534C7D589FC7}" type="pres">
      <dgm:prSet presAssocID="{7E00157C-4008-4A50-9D60-13FF1DB0CEBF}" presName="connectorText" presStyleLbl="sibTrans2D1" presStyleIdx="1" presStyleCnt="6"/>
      <dgm:spPr/>
      <dgm:t>
        <a:bodyPr/>
        <a:lstStyle/>
        <a:p>
          <a:endParaRPr lang="es-CO"/>
        </a:p>
      </dgm:t>
    </dgm:pt>
    <dgm:pt modelId="{0D30C2D4-EB68-44C8-A1A6-863933DAC169}" type="pres">
      <dgm:prSet presAssocID="{102643EA-FF30-4F59-B2C5-C4A5224E11D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5EBE9DE-ADD1-48B7-893A-BBE0837FA1C9}" type="pres">
      <dgm:prSet presAssocID="{3BED7611-A613-4380-A0D9-80FF42F23C02}" presName="sibTrans" presStyleLbl="sibTrans2D1" presStyleIdx="2" presStyleCnt="6"/>
      <dgm:spPr/>
      <dgm:t>
        <a:bodyPr/>
        <a:lstStyle/>
        <a:p>
          <a:endParaRPr lang="es-CO"/>
        </a:p>
      </dgm:t>
    </dgm:pt>
    <dgm:pt modelId="{F959983E-BDFF-4D1B-A7A7-C4F2609DC7E4}" type="pres">
      <dgm:prSet presAssocID="{3BED7611-A613-4380-A0D9-80FF42F23C02}" presName="connectorText" presStyleLbl="sibTrans2D1" presStyleIdx="2" presStyleCnt="6"/>
      <dgm:spPr/>
      <dgm:t>
        <a:bodyPr/>
        <a:lstStyle/>
        <a:p>
          <a:endParaRPr lang="es-CO"/>
        </a:p>
      </dgm:t>
    </dgm:pt>
    <dgm:pt modelId="{17EB64B0-A043-47A4-991A-A3E6F637513F}" type="pres">
      <dgm:prSet presAssocID="{AF4CBCDD-64B5-4AE1-9852-50A9392698B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30B54A8-F857-4474-8B20-65D5C2DCC95C}" type="pres">
      <dgm:prSet presAssocID="{C15BF20B-4B2A-4966-B360-604EC80152A5}" presName="sibTrans" presStyleLbl="sibTrans2D1" presStyleIdx="3" presStyleCnt="6"/>
      <dgm:spPr/>
      <dgm:t>
        <a:bodyPr/>
        <a:lstStyle/>
        <a:p>
          <a:endParaRPr lang="es-CO"/>
        </a:p>
      </dgm:t>
    </dgm:pt>
    <dgm:pt modelId="{2DAE95DD-B934-42A7-9730-82C232363969}" type="pres">
      <dgm:prSet presAssocID="{C15BF20B-4B2A-4966-B360-604EC80152A5}" presName="connectorText" presStyleLbl="sibTrans2D1" presStyleIdx="3" presStyleCnt="6"/>
      <dgm:spPr/>
      <dgm:t>
        <a:bodyPr/>
        <a:lstStyle/>
        <a:p>
          <a:endParaRPr lang="es-CO"/>
        </a:p>
      </dgm:t>
    </dgm:pt>
    <dgm:pt modelId="{EAD71CA8-AAEA-4855-BEA7-F6AC50EDBC80}" type="pres">
      <dgm:prSet presAssocID="{A7220342-577C-420F-9643-68B4410B7E2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33457DE-8114-4204-8D09-B57C35D20109}" type="pres">
      <dgm:prSet presAssocID="{CD9A6C98-0055-4DA9-B2C7-B491F0CF7492}" presName="sibTrans" presStyleLbl="sibTrans2D1" presStyleIdx="4" presStyleCnt="6"/>
      <dgm:spPr/>
      <dgm:t>
        <a:bodyPr/>
        <a:lstStyle/>
        <a:p>
          <a:endParaRPr lang="es-CO"/>
        </a:p>
      </dgm:t>
    </dgm:pt>
    <dgm:pt modelId="{ED35A852-0F86-4D01-80E4-7D30E1186DD4}" type="pres">
      <dgm:prSet presAssocID="{CD9A6C98-0055-4DA9-B2C7-B491F0CF7492}" presName="connectorText" presStyleLbl="sibTrans2D1" presStyleIdx="4" presStyleCnt="6"/>
      <dgm:spPr/>
      <dgm:t>
        <a:bodyPr/>
        <a:lstStyle/>
        <a:p>
          <a:endParaRPr lang="es-CO"/>
        </a:p>
      </dgm:t>
    </dgm:pt>
    <dgm:pt modelId="{5D44CC6F-B0F6-4504-982E-28CBC5C2400B}" type="pres">
      <dgm:prSet presAssocID="{6D729940-C636-461E-BE7E-0553036151B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124D232-3BD7-402E-9609-4D88D0D369C2}" type="pres">
      <dgm:prSet presAssocID="{982814B7-2007-4301-B2E3-13099F16162F}" presName="sibTrans" presStyleLbl="sibTrans2D1" presStyleIdx="5" presStyleCnt="6"/>
      <dgm:spPr/>
      <dgm:t>
        <a:bodyPr/>
        <a:lstStyle/>
        <a:p>
          <a:endParaRPr lang="es-CO"/>
        </a:p>
      </dgm:t>
    </dgm:pt>
    <dgm:pt modelId="{37EAC31A-BF53-4D27-BB8E-23DF801DB50D}" type="pres">
      <dgm:prSet presAssocID="{982814B7-2007-4301-B2E3-13099F16162F}" presName="connectorText" presStyleLbl="sibTrans2D1" presStyleIdx="5" presStyleCnt="6"/>
      <dgm:spPr/>
      <dgm:t>
        <a:bodyPr/>
        <a:lstStyle/>
        <a:p>
          <a:endParaRPr lang="es-CO"/>
        </a:p>
      </dgm:t>
    </dgm:pt>
  </dgm:ptLst>
  <dgm:cxnLst>
    <dgm:cxn modelId="{51430760-4FAC-4EBE-A000-122110A1C85F}" type="presOf" srcId="{102643EA-FF30-4F59-B2C5-C4A5224E11D8}" destId="{0D30C2D4-EB68-44C8-A1A6-863933DAC169}" srcOrd="0" destOrd="0" presId="urn:microsoft.com/office/officeart/2005/8/layout/cycle2"/>
    <dgm:cxn modelId="{3608C9B9-22EC-4928-8CCA-5385F6E666EE}" type="presOf" srcId="{982814B7-2007-4301-B2E3-13099F16162F}" destId="{E124D232-3BD7-402E-9609-4D88D0D369C2}" srcOrd="0" destOrd="0" presId="urn:microsoft.com/office/officeart/2005/8/layout/cycle2"/>
    <dgm:cxn modelId="{D087D690-2DBC-4087-A6C6-86E1F1C2B94C}" srcId="{33D31218-7980-4724-9195-63E744EC53B5}" destId="{A7220342-577C-420F-9643-68B4410B7E26}" srcOrd="4" destOrd="0" parTransId="{16892262-ACEA-4B7E-9526-039DC763FAE0}" sibTransId="{CD9A6C98-0055-4DA9-B2C7-B491F0CF7492}"/>
    <dgm:cxn modelId="{644EA142-4D64-481D-8086-26CF8D2C76CD}" type="presOf" srcId="{CD9A6C98-0055-4DA9-B2C7-B491F0CF7492}" destId="{ED35A852-0F86-4D01-80E4-7D30E1186DD4}" srcOrd="1" destOrd="0" presId="urn:microsoft.com/office/officeart/2005/8/layout/cycle2"/>
    <dgm:cxn modelId="{0299632C-1974-4E13-933D-91B788A49215}" type="presOf" srcId="{728287BF-F763-492A-A7CE-D021372567C1}" destId="{06E5961A-3A9A-4757-AA24-D03DD9C76F8F}" srcOrd="0" destOrd="0" presId="urn:microsoft.com/office/officeart/2005/8/layout/cycle2"/>
    <dgm:cxn modelId="{58637122-C8EA-49CD-9714-D12AE27711D3}" srcId="{33D31218-7980-4724-9195-63E744EC53B5}" destId="{6D729940-C636-461E-BE7E-0553036151B1}" srcOrd="5" destOrd="0" parTransId="{8896CF65-38C4-4E8E-8019-350EAF6A72F6}" sibTransId="{982814B7-2007-4301-B2E3-13099F16162F}"/>
    <dgm:cxn modelId="{1FA3E148-F56A-4447-B58B-B6D8A4FCD3EB}" srcId="{33D31218-7980-4724-9195-63E744EC53B5}" destId="{AF4CBCDD-64B5-4AE1-9852-50A9392698B3}" srcOrd="3" destOrd="0" parTransId="{970A4FD7-011A-4300-B180-4A6C2334ECBD}" sibTransId="{C15BF20B-4B2A-4966-B360-604EC80152A5}"/>
    <dgm:cxn modelId="{49AC1B99-C1CD-48F2-8AD5-CACE1F7E48BB}" type="presOf" srcId="{3BED7611-A613-4380-A0D9-80FF42F23C02}" destId="{35EBE9DE-ADD1-48B7-893A-BBE0837FA1C9}" srcOrd="0" destOrd="0" presId="urn:microsoft.com/office/officeart/2005/8/layout/cycle2"/>
    <dgm:cxn modelId="{54EA4834-C3DB-4339-AC1A-09547D36DDD6}" type="presOf" srcId="{AF4CBCDD-64B5-4AE1-9852-50A9392698B3}" destId="{17EB64B0-A043-47A4-991A-A3E6F637513F}" srcOrd="0" destOrd="0" presId="urn:microsoft.com/office/officeart/2005/8/layout/cycle2"/>
    <dgm:cxn modelId="{3B1F6D81-0857-42A1-A61B-93B1EE0BD363}" type="presOf" srcId="{33D31218-7980-4724-9195-63E744EC53B5}" destId="{94390A85-0D42-4D00-A700-6E3DB8638C89}" srcOrd="0" destOrd="0" presId="urn:microsoft.com/office/officeart/2005/8/layout/cycle2"/>
    <dgm:cxn modelId="{ECEFC203-F046-4748-8767-D526F791F710}" srcId="{33D31218-7980-4724-9195-63E744EC53B5}" destId="{66BB7C8D-FA51-4A57-9B5F-3C29542DAF1A}" srcOrd="0" destOrd="0" parTransId="{1B0C1B5D-0A43-46F0-A5E2-14506FB93106}" sibTransId="{728287BF-F763-492A-A7CE-D021372567C1}"/>
    <dgm:cxn modelId="{8D15192C-92F6-4181-9B34-B0AC619F2C09}" type="presOf" srcId="{6D729940-C636-461E-BE7E-0553036151B1}" destId="{5D44CC6F-B0F6-4504-982E-28CBC5C2400B}" srcOrd="0" destOrd="0" presId="urn:microsoft.com/office/officeart/2005/8/layout/cycle2"/>
    <dgm:cxn modelId="{30CCED60-E63F-47B0-BE35-B6B9AEE6BF3D}" type="presOf" srcId="{A7220342-577C-420F-9643-68B4410B7E26}" destId="{EAD71CA8-AAEA-4855-BEA7-F6AC50EDBC80}" srcOrd="0" destOrd="0" presId="urn:microsoft.com/office/officeart/2005/8/layout/cycle2"/>
    <dgm:cxn modelId="{FC22A5A3-C894-4BFD-94CC-6DA040263112}" type="presOf" srcId="{66BB7C8D-FA51-4A57-9B5F-3C29542DAF1A}" destId="{84E102D4-7E70-4643-A9B0-7B5DE41F36D8}" srcOrd="0" destOrd="0" presId="urn:microsoft.com/office/officeart/2005/8/layout/cycle2"/>
    <dgm:cxn modelId="{8B47704B-E549-467C-9756-4F86E2C0A562}" type="presOf" srcId="{C15BF20B-4B2A-4966-B360-604EC80152A5}" destId="{330B54A8-F857-4474-8B20-65D5C2DCC95C}" srcOrd="0" destOrd="0" presId="urn:microsoft.com/office/officeart/2005/8/layout/cycle2"/>
    <dgm:cxn modelId="{A6F22873-5E0D-4C72-8615-D15D4D15F442}" type="presOf" srcId="{7E00157C-4008-4A50-9D60-13FF1DB0CEBF}" destId="{E6C23D80-56AD-408C-86FE-534C7D589FC7}" srcOrd="1" destOrd="0" presId="urn:microsoft.com/office/officeart/2005/8/layout/cycle2"/>
    <dgm:cxn modelId="{A838E4F0-158F-482C-AEBD-AD51B3060B85}" srcId="{33D31218-7980-4724-9195-63E744EC53B5}" destId="{45763D6C-EF83-4CCE-8DB7-7FCCF3C17606}" srcOrd="1" destOrd="0" parTransId="{42E0F59E-4B57-4BEA-B864-353AB9973341}" sibTransId="{7E00157C-4008-4A50-9D60-13FF1DB0CEBF}"/>
    <dgm:cxn modelId="{BCDBF6D1-9025-4979-B487-567EF796E620}" type="presOf" srcId="{CD9A6C98-0055-4DA9-B2C7-B491F0CF7492}" destId="{633457DE-8114-4204-8D09-B57C35D20109}" srcOrd="0" destOrd="0" presId="urn:microsoft.com/office/officeart/2005/8/layout/cycle2"/>
    <dgm:cxn modelId="{64C57191-E5FB-4EAB-9635-E40D7728E635}" type="presOf" srcId="{728287BF-F763-492A-A7CE-D021372567C1}" destId="{EF6998D3-CA91-4F5F-BF2E-DC3A31479EF6}" srcOrd="1" destOrd="0" presId="urn:microsoft.com/office/officeart/2005/8/layout/cycle2"/>
    <dgm:cxn modelId="{A3A225A2-12F4-4602-972B-0DF8B72924E7}" srcId="{33D31218-7980-4724-9195-63E744EC53B5}" destId="{102643EA-FF30-4F59-B2C5-C4A5224E11D8}" srcOrd="2" destOrd="0" parTransId="{F0945BFB-03C4-4023-8FDE-0A86C351F39F}" sibTransId="{3BED7611-A613-4380-A0D9-80FF42F23C02}"/>
    <dgm:cxn modelId="{4D439D2A-ADF3-4EF7-AF7F-20764EC73B08}" type="presOf" srcId="{45763D6C-EF83-4CCE-8DB7-7FCCF3C17606}" destId="{60C0924F-74A8-4823-A983-EB3A19436AB9}" srcOrd="0" destOrd="0" presId="urn:microsoft.com/office/officeart/2005/8/layout/cycle2"/>
    <dgm:cxn modelId="{20D80603-297A-413D-B1B1-41A1C582C598}" type="presOf" srcId="{982814B7-2007-4301-B2E3-13099F16162F}" destId="{37EAC31A-BF53-4D27-BB8E-23DF801DB50D}" srcOrd="1" destOrd="0" presId="urn:microsoft.com/office/officeart/2005/8/layout/cycle2"/>
    <dgm:cxn modelId="{097BE351-50B7-402A-80EC-782FAEAA52E9}" type="presOf" srcId="{7E00157C-4008-4A50-9D60-13FF1DB0CEBF}" destId="{E65503B8-248E-4671-8588-3579CEE8C930}" srcOrd="0" destOrd="0" presId="urn:microsoft.com/office/officeart/2005/8/layout/cycle2"/>
    <dgm:cxn modelId="{6A5B2D6A-1C40-4C3E-A052-946984A49349}" type="presOf" srcId="{C15BF20B-4B2A-4966-B360-604EC80152A5}" destId="{2DAE95DD-B934-42A7-9730-82C232363969}" srcOrd="1" destOrd="0" presId="urn:microsoft.com/office/officeart/2005/8/layout/cycle2"/>
    <dgm:cxn modelId="{DE0D9345-5A2B-445C-BF1C-87040A47BDB8}" type="presOf" srcId="{3BED7611-A613-4380-A0D9-80FF42F23C02}" destId="{F959983E-BDFF-4D1B-A7A7-C4F2609DC7E4}" srcOrd="1" destOrd="0" presId="urn:microsoft.com/office/officeart/2005/8/layout/cycle2"/>
    <dgm:cxn modelId="{0803D3AC-F86D-4EF9-A00A-ADEBCA693ED9}" type="presParOf" srcId="{94390A85-0D42-4D00-A700-6E3DB8638C89}" destId="{84E102D4-7E70-4643-A9B0-7B5DE41F36D8}" srcOrd="0" destOrd="0" presId="urn:microsoft.com/office/officeart/2005/8/layout/cycle2"/>
    <dgm:cxn modelId="{181F8B61-54E0-4773-BA8E-9C34EE42DE38}" type="presParOf" srcId="{94390A85-0D42-4D00-A700-6E3DB8638C89}" destId="{06E5961A-3A9A-4757-AA24-D03DD9C76F8F}" srcOrd="1" destOrd="0" presId="urn:microsoft.com/office/officeart/2005/8/layout/cycle2"/>
    <dgm:cxn modelId="{1F33FE53-D538-49E5-B375-779127112121}" type="presParOf" srcId="{06E5961A-3A9A-4757-AA24-D03DD9C76F8F}" destId="{EF6998D3-CA91-4F5F-BF2E-DC3A31479EF6}" srcOrd="0" destOrd="0" presId="urn:microsoft.com/office/officeart/2005/8/layout/cycle2"/>
    <dgm:cxn modelId="{3D7FB62E-5BC5-4034-8540-A86873BCDFB4}" type="presParOf" srcId="{94390A85-0D42-4D00-A700-6E3DB8638C89}" destId="{60C0924F-74A8-4823-A983-EB3A19436AB9}" srcOrd="2" destOrd="0" presId="urn:microsoft.com/office/officeart/2005/8/layout/cycle2"/>
    <dgm:cxn modelId="{E3A15DEC-0BEA-4676-B601-9946919ACC5A}" type="presParOf" srcId="{94390A85-0D42-4D00-A700-6E3DB8638C89}" destId="{E65503B8-248E-4671-8588-3579CEE8C930}" srcOrd="3" destOrd="0" presId="urn:microsoft.com/office/officeart/2005/8/layout/cycle2"/>
    <dgm:cxn modelId="{217FA12F-2813-4B5C-841C-D1A47075F021}" type="presParOf" srcId="{E65503B8-248E-4671-8588-3579CEE8C930}" destId="{E6C23D80-56AD-408C-86FE-534C7D589FC7}" srcOrd="0" destOrd="0" presId="urn:microsoft.com/office/officeart/2005/8/layout/cycle2"/>
    <dgm:cxn modelId="{A8D502C6-8756-4947-900A-681EA0306743}" type="presParOf" srcId="{94390A85-0D42-4D00-A700-6E3DB8638C89}" destId="{0D30C2D4-EB68-44C8-A1A6-863933DAC169}" srcOrd="4" destOrd="0" presId="urn:microsoft.com/office/officeart/2005/8/layout/cycle2"/>
    <dgm:cxn modelId="{36F316DC-C283-4FBA-9A17-2F0E47B525AB}" type="presParOf" srcId="{94390A85-0D42-4D00-A700-6E3DB8638C89}" destId="{35EBE9DE-ADD1-48B7-893A-BBE0837FA1C9}" srcOrd="5" destOrd="0" presId="urn:microsoft.com/office/officeart/2005/8/layout/cycle2"/>
    <dgm:cxn modelId="{139C46A9-46F6-4D67-9011-E9335145DABE}" type="presParOf" srcId="{35EBE9DE-ADD1-48B7-893A-BBE0837FA1C9}" destId="{F959983E-BDFF-4D1B-A7A7-C4F2609DC7E4}" srcOrd="0" destOrd="0" presId="urn:microsoft.com/office/officeart/2005/8/layout/cycle2"/>
    <dgm:cxn modelId="{A94D965D-F03E-4093-8253-767BBEDE8F34}" type="presParOf" srcId="{94390A85-0D42-4D00-A700-6E3DB8638C89}" destId="{17EB64B0-A043-47A4-991A-A3E6F637513F}" srcOrd="6" destOrd="0" presId="urn:microsoft.com/office/officeart/2005/8/layout/cycle2"/>
    <dgm:cxn modelId="{A4F0C5F9-6DF0-41DC-AA48-55364F390E0D}" type="presParOf" srcId="{94390A85-0D42-4D00-A700-6E3DB8638C89}" destId="{330B54A8-F857-4474-8B20-65D5C2DCC95C}" srcOrd="7" destOrd="0" presId="urn:microsoft.com/office/officeart/2005/8/layout/cycle2"/>
    <dgm:cxn modelId="{FCEA58B9-B942-4ABB-9BCB-C33A23BED865}" type="presParOf" srcId="{330B54A8-F857-4474-8B20-65D5C2DCC95C}" destId="{2DAE95DD-B934-42A7-9730-82C232363969}" srcOrd="0" destOrd="0" presId="urn:microsoft.com/office/officeart/2005/8/layout/cycle2"/>
    <dgm:cxn modelId="{CFCF3B06-6471-4F81-87A6-E753E10CCCFE}" type="presParOf" srcId="{94390A85-0D42-4D00-A700-6E3DB8638C89}" destId="{EAD71CA8-AAEA-4855-BEA7-F6AC50EDBC80}" srcOrd="8" destOrd="0" presId="urn:microsoft.com/office/officeart/2005/8/layout/cycle2"/>
    <dgm:cxn modelId="{C18B7DF6-F029-4D4B-A357-887268C2F04B}" type="presParOf" srcId="{94390A85-0D42-4D00-A700-6E3DB8638C89}" destId="{633457DE-8114-4204-8D09-B57C35D20109}" srcOrd="9" destOrd="0" presId="urn:microsoft.com/office/officeart/2005/8/layout/cycle2"/>
    <dgm:cxn modelId="{DC91CF53-B2B5-41EC-B449-2FE49658E18B}" type="presParOf" srcId="{633457DE-8114-4204-8D09-B57C35D20109}" destId="{ED35A852-0F86-4D01-80E4-7D30E1186DD4}" srcOrd="0" destOrd="0" presId="urn:microsoft.com/office/officeart/2005/8/layout/cycle2"/>
    <dgm:cxn modelId="{7F9A7F9E-0F51-4850-977F-1B6F2F046C13}" type="presParOf" srcId="{94390A85-0D42-4D00-A700-6E3DB8638C89}" destId="{5D44CC6F-B0F6-4504-982E-28CBC5C2400B}" srcOrd="10" destOrd="0" presId="urn:microsoft.com/office/officeart/2005/8/layout/cycle2"/>
    <dgm:cxn modelId="{522497A4-C778-44DA-B403-B7943DF7A80C}" type="presParOf" srcId="{94390A85-0D42-4D00-A700-6E3DB8638C89}" destId="{E124D232-3BD7-402E-9609-4D88D0D369C2}" srcOrd="11" destOrd="0" presId="urn:microsoft.com/office/officeart/2005/8/layout/cycle2"/>
    <dgm:cxn modelId="{C11107F7-4E4A-44C2-A668-0495B540116C}" type="presParOf" srcId="{E124D232-3BD7-402E-9609-4D88D0D369C2}" destId="{37EAC31A-BF53-4D27-BB8E-23DF801DB50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6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Gastos Hospitalarios hasta tope  2.807.700</a:t>
          </a:r>
          <a:endParaRPr lang="es-ES" sz="1400" b="0" dirty="0">
            <a:solidFill>
              <a:schemeClr val="tx1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E9D35944-CA7F-4CBA-93B7-E0E9165D4F9E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Honorarios Médicos hasta tope 3.224.900</a:t>
          </a:r>
          <a:endParaRPr lang="es-ES" sz="1400" b="0" dirty="0">
            <a:solidFill>
              <a:schemeClr val="tx1"/>
            </a:solidFill>
          </a:endParaRPr>
        </a:p>
      </dgm:t>
    </dgm:pt>
    <dgm:pt modelId="{8045D2A2-0C39-4FD8-A495-5729AD1F87E2}" type="parTrans" cxnId="{26804482-E571-40A4-9D31-F463CB8047DB}">
      <dgm:prSet/>
      <dgm:spPr/>
      <dgm:t>
        <a:bodyPr/>
        <a:lstStyle/>
        <a:p>
          <a:endParaRPr lang="es-ES"/>
        </a:p>
      </dgm:t>
    </dgm:pt>
    <dgm:pt modelId="{E02F7F0E-96BC-4DF7-B162-757623940286}" type="sibTrans" cxnId="{26804482-E571-40A4-9D31-F463CB8047DB}">
      <dgm:prSet/>
      <dgm:spPr/>
      <dgm:t>
        <a:bodyPr/>
        <a:lstStyle/>
        <a:p>
          <a:endParaRPr lang="es-ES"/>
        </a:p>
      </dgm:t>
    </dgm:pt>
    <dgm:pt modelId="{E2FA9106-AF08-42CB-A811-4D645608954D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Habitación Hospitalaria hasta               $ tope 146.500</a:t>
          </a:r>
          <a:endParaRPr lang="es-ES" sz="1400" b="0" dirty="0">
            <a:solidFill>
              <a:schemeClr val="tx1"/>
            </a:solidFill>
          </a:endParaRPr>
        </a:p>
      </dgm:t>
    </dgm:pt>
    <dgm:pt modelId="{4F124760-A169-4094-ABE1-A6EAEAE68A6A}" type="parTrans" cxnId="{1357CBCF-1D12-4E2B-92F5-389D27AE52AA}">
      <dgm:prSet/>
      <dgm:spPr/>
      <dgm:t>
        <a:bodyPr/>
        <a:lstStyle/>
        <a:p>
          <a:endParaRPr lang="es-ES"/>
        </a:p>
      </dgm:t>
    </dgm:pt>
    <dgm:pt modelId="{0EC5BE23-9872-4A16-AED6-895D1766575D}" type="sibTrans" cxnId="{1357CBCF-1D12-4E2B-92F5-389D27AE52AA}">
      <dgm:prSet/>
      <dgm:spPr/>
      <dgm:t>
        <a:bodyPr/>
        <a:lstStyle/>
        <a:p>
          <a:endParaRPr lang="es-ES"/>
        </a:p>
      </dgm:t>
    </dgm:pt>
    <dgm:pt modelId="{F8EFE07C-18E7-472E-BF07-87FFE632F6A2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UCI tope  (30 días) 496.200 usuario/año/contrato</a:t>
          </a:r>
          <a:endParaRPr lang="es-ES" sz="1400" b="0" dirty="0">
            <a:solidFill>
              <a:schemeClr val="tx1"/>
            </a:solidFill>
          </a:endParaRPr>
        </a:p>
      </dgm:t>
    </dgm:pt>
    <dgm:pt modelId="{B3E269D1-D7A3-4BD2-B2F9-EBCB585D032D}" type="parTrans" cxnId="{B29F6D4B-4F2C-4964-ABE8-D1FA7E23B1EA}">
      <dgm:prSet/>
      <dgm:spPr/>
      <dgm:t>
        <a:bodyPr/>
        <a:lstStyle/>
        <a:p>
          <a:endParaRPr lang="es-ES"/>
        </a:p>
      </dgm:t>
    </dgm:pt>
    <dgm:pt modelId="{C151F5B2-68B6-4A16-A0F0-132A599B22FA}" type="sibTrans" cxnId="{B29F6D4B-4F2C-4964-ABE8-D1FA7E23B1EA}">
      <dgm:prSet/>
      <dgm:spPr/>
      <dgm:t>
        <a:bodyPr/>
        <a:lstStyle/>
        <a:p>
          <a:endParaRPr lang="es-ES"/>
        </a:p>
      </dgm:t>
    </dgm:pt>
    <dgm:pt modelId="{F78C838E-273D-4F8F-B70F-ECF8276BD918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Estado de Coma        (30 días, topes ) </a:t>
          </a:r>
          <a:endParaRPr lang="es-ES" sz="1400" b="0" dirty="0">
            <a:solidFill>
              <a:schemeClr val="tx1"/>
            </a:solidFill>
          </a:endParaRPr>
        </a:p>
      </dgm:t>
    </dgm:pt>
    <dgm:pt modelId="{3AFBFEBD-A50A-4E82-AD25-AC4D844CD9B1}" type="parTrans" cxnId="{1CD90CAA-9510-4720-88CB-A7676C5C6CDC}">
      <dgm:prSet/>
      <dgm:spPr/>
      <dgm:t>
        <a:bodyPr/>
        <a:lstStyle/>
        <a:p>
          <a:endParaRPr lang="es-ES"/>
        </a:p>
      </dgm:t>
    </dgm:pt>
    <dgm:pt modelId="{9C0DC2CA-ACBF-482E-A106-9D171196E24A}" type="sibTrans" cxnId="{1CD90CAA-9510-4720-88CB-A7676C5C6CDC}">
      <dgm:prSet/>
      <dgm:spPr/>
      <dgm:t>
        <a:bodyPr/>
        <a:lstStyle/>
        <a:p>
          <a:endParaRPr lang="es-ES"/>
        </a:p>
      </dgm:t>
    </dgm:pt>
    <dgm:pt modelId="{C1ECB775-F87F-41BE-B6A6-81B5CE979211}">
      <dgm:prSet custT="1"/>
      <dgm:spPr/>
      <dgm:t>
        <a:bodyPr/>
        <a:lstStyle/>
        <a:p>
          <a:pPr algn="l"/>
          <a:endParaRPr lang="es-ES" sz="1400" b="1" dirty="0">
            <a:solidFill>
              <a:srgbClr val="002060"/>
            </a:solidFill>
          </a:endParaRPr>
        </a:p>
      </dgm:t>
    </dgm:pt>
    <dgm:pt modelId="{E00279E3-1B0C-4E30-952C-8BBFDBE2CF33}" type="parTrans" cxnId="{F7A1483D-A0C3-495B-9100-8F3B4A5E5B15}">
      <dgm:prSet/>
      <dgm:spPr/>
      <dgm:t>
        <a:bodyPr/>
        <a:lstStyle/>
        <a:p>
          <a:endParaRPr lang="es-ES"/>
        </a:p>
      </dgm:t>
    </dgm:pt>
    <dgm:pt modelId="{58304468-6A6C-4828-ACCC-6A7F02CD6FA2}" type="sibTrans" cxnId="{F7A1483D-A0C3-495B-9100-8F3B4A5E5B15}">
      <dgm:prSet/>
      <dgm:spPr/>
      <dgm:t>
        <a:bodyPr/>
        <a:lstStyle/>
        <a:p>
          <a:endParaRPr lang="es-ES"/>
        </a:p>
      </dgm:t>
    </dgm:pt>
    <dgm:pt modelId="{4B31AD72-B881-4E17-8384-2F2DC9CA03D1}">
      <dgm:prSet custT="1"/>
      <dgm:spPr/>
      <dgm:t>
        <a:bodyPr/>
        <a:lstStyle/>
        <a:p>
          <a:pPr algn="l"/>
          <a:r>
            <a:rPr lang="es-ES" sz="1400" b="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dirty="0" smtClean="0">
              <a:solidFill>
                <a:schemeClr val="tx1"/>
              </a:solidFill>
            </a:rPr>
            <a:t>20 días) </a:t>
          </a:r>
          <a:endParaRPr lang="es-ES" sz="1400" b="1" dirty="0">
            <a:solidFill>
              <a:schemeClr val="tx1"/>
            </a:solidFill>
          </a:endParaRPr>
        </a:p>
      </dgm:t>
    </dgm:pt>
    <dgm:pt modelId="{1B7F81C4-B89C-49B7-9201-5EAFB60B973E}" type="parTrans" cxnId="{FE1968D5-0994-4FE3-A9A9-57DAEDA82365}">
      <dgm:prSet/>
      <dgm:spPr/>
      <dgm:t>
        <a:bodyPr/>
        <a:lstStyle/>
        <a:p>
          <a:endParaRPr lang="es-ES"/>
        </a:p>
      </dgm:t>
    </dgm:pt>
    <dgm:pt modelId="{4C6F5A0C-B90C-4A19-9AD1-090FE39FC356}" type="sibTrans" cxnId="{FE1968D5-0994-4FE3-A9A9-57DAEDA8236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1" custScaleX="88053" custScaleY="49178" custLinFactNeighborX="-17643" custLinFactNeighborY="291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1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1" custScaleX="96806" custLinFactNeighborX="-15495" custLinFactNeighborY="997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F7A1483D-A0C3-495B-9100-8F3B4A5E5B15}" srcId="{28B23AC8-D5EA-4281-AA13-8C93D4D81EA7}" destId="{C1ECB775-F87F-41BE-B6A6-81B5CE979211}" srcOrd="6" destOrd="0" parTransId="{E00279E3-1B0C-4E30-952C-8BBFDBE2CF33}" sibTransId="{58304468-6A6C-4828-ACCC-6A7F02CD6FA2}"/>
    <dgm:cxn modelId="{C85BF554-EBE4-4340-9CB7-F0101AC4B4B2}" type="presOf" srcId="{F78C838E-273D-4F8F-B70F-ECF8276BD918}" destId="{9D659EEE-BF96-455D-A7B7-48F95D69F3D9}" srcOrd="0" destOrd="4" presId="urn:microsoft.com/office/officeart/2005/8/layout/bList2#6"/>
    <dgm:cxn modelId="{DEA18BBE-FA3A-4D4A-AAD3-521B4A4A3020}" type="presOf" srcId="{F8EFE07C-18E7-472E-BF07-87FFE632F6A2}" destId="{9D659EEE-BF96-455D-A7B7-48F95D69F3D9}" srcOrd="0" destOrd="3" presId="urn:microsoft.com/office/officeart/2005/8/layout/bList2#6"/>
    <dgm:cxn modelId="{2B1C5216-DD7A-4B13-A3F6-DB296D70ACB9}" type="presOf" srcId="{E9D35944-CA7F-4CBA-93B7-E0E9165D4F9E}" destId="{9D659EEE-BF96-455D-A7B7-48F95D69F3D9}" srcOrd="0" destOrd="1" presId="urn:microsoft.com/office/officeart/2005/8/layout/bList2#6"/>
    <dgm:cxn modelId="{A7C0BB52-0867-43FF-8768-A9B19B421A6E}" type="presOf" srcId="{4B31AD72-B881-4E17-8384-2F2DC9CA03D1}" destId="{9D659EEE-BF96-455D-A7B7-48F95D69F3D9}" srcOrd="0" destOrd="5" presId="urn:microsoft.com/office/officeart/2005/8/layout/bList2#6"/>
    <dgm:cxn modelId="{E0DA0437-9315-41F4-905F-5C05BB1DDE4C}" type="presOf" srcId="{C1ECB775-F87F-41BE-B6A6-81B5CE979211}" destId="{9D659EEE-BF96-455D-A7B7-48F95D69F3D9}" srcOrd="0" destOrd="6" presId="urn:microsoft.com/office/officeart/2005/8/layout/bList2#6"/>
    <dgm:cxn modelId="{26804482-E571-40A4-9D31-F463CB8047DB}" srcId="{28B23AC8-D5EA-4281-AA13-8C93D4D81EA7}" destId="{E9D35944-CA7F-4CBA-93B7-E0E9165D4F9E}" srcOrd="1" destOrd="0" parTransId="{8045D2A2-0C39-4FD8-A495-5729AD1F87E2}" sibTransId="{E02F7F0E-96BC-4DF7-B162-757623940286}"/>
    <dgm:cxn modelId="{09DDC77C-8D6D-4E34-85D6-359BF06175F5}" type="presOf" srcId="{28B23AC8-D5EA-4281-AA13-8C93D4D81EA7}" destId="{99E3C9C9-708A-4ECF-AFD0-10F27211E558}" srcOrd="1" destOrd="0" presId="urn:microsoft.com/office/officeart/2005/8/layout/bList2#6"/>
    <dgm:cxn modelId="{962BA785-1E9B-4B4D-B8B3-A6B91D21EBD9}" type="presOf" srcId="{E2FA9106-AF08-42CB-A811-4D645608954D}" destId="{9D659EEE-BF96-455D-A7B7-48F95D69F3D9}" srcOrd="0" destOrd="2" presId="urn:microsoft.com/office/officeart/2005/8/layout/bList2#6"/>
    <dgm:cxn modelId="{B29F6D4B-4F2C-4964-ABE8-D1FA7E23B1EA}" srcId="{28B23AC8-D5EA-4281-AA13-8C93D4D81EA7}" destId="{F8EFE07C-18E7-472E-BF07-87FFE632F6A2}" srcOrd="3" destOrd="0" parTransId="{B3E269D1-D7A3-4BD2-B2F9-EBCB585D032D}" sibTransId="{C151F5B2-68B6-4A16-A0F0-132A599B22FA}"/>
    <dgm:cxn modelId="{731F3DC6-A796-4AE4-BFC5-29433C0C07AD}" type="presOf" srcId="{28B23AC8-D5EA-4281-AA13-8C93D4D81EA7}" destId="{518C4437-F3ED-476C-93EF-BD901A232116}" srcOrd="0" destOrd="0" presId="urn:microsoft.com/office/officeart/2005/8/layout/bList2#6"/>
    <dgm:cxn modelId="{1CD90CAA-9510-4720-88CB-A7676C5C6CDC}" srcId="{28B23AC8-D5EA-4281-AA13-8C93D4D81EA7}" destId="{F78C838E-273D-4F8F-B70F-ECF8276BD918}" srcOrd="4" destOrd="0" parTransId="{3AFBFEBD-A50A-4E82-AD25-AC4D844CD9B1}" sibTransId="{9C0DC2CA-ACBF-482E-A106-9D171196E24A}"/>
    <dgm:cxn modelId="{F42EBD26-4017-4510-AD8D-5F31B43DE564}" type="presOf" srcId="{D17834FC-1108-491D-99D3-C03623F124A4}" destId="{8A147AD4-6D95-4634-8061-2148FA643B14}" srcOrd="0" destOrd="0" presId="urn:microsoft.com/office/officeart/2005/8/layout/bList2#6"/>
    <dgm:cxn modelId="{FE1968D5-0994-4FE3-A9A9-57DAEDA82365}" srcId="{28B23AC8-D5EA-4281-AA13-8C93D4D81EA7}" destId="{4B31AD72-B881-4E17-8384-2F2DC9CA03D1}" srcOrd="5" destOrd="0" parTransId="{1B7F81C4-B89C-49B7-9201-5EAFB60B973E}" sibTransId="{4C6F5A0C-B90C-4A19-9AD1-090FE39FC356}"/>
    <dgm:cxn modelId="{46C9C113-7D7F-425C-8019-4E7FD4616B1C}" type="presOf" srcId="{98C0B298-627E-4FCD-A5FA-6432E3EC31FC}" destId="{9D659EEE-BF96-455D-A7B7-48F95D69F3D9}" srcOrd="0" destOrd="0" presId="urn:microsoft.com/office/officeart/2005/8/layout/bList2#6"/>
    <dgm:cxn modelId="{1357CBCF-1D12-4E2B-92F5-389D27AE52AA}" srcId="{28B23AC8-D5EA-4281-AA13-8C93D4D81EA7}" destId="{E2FA9106-AF08-42CB-A811-4D645608954D}" srcOrd="2" destOrd="0" parTransId="{4F124760-A169-4094-ABE1-A6EAEAE68A6A}" sibTransId="{0EC5BE23-9872-4A16-AED6-895D1766575D}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5B31FA11-CABB-4FDB-BA88-7A98914C5498}" type="presParOf" srcId="{8A147AD4-6D95-4634-8061-2148FA643B14}" destId="{D323620D-E443-45B4-9EEF-45A491B362BC}" srcOrd="0" destOrd="0" presId="urn:microsoft.com/office/officeart/2005/8/layout/bList2#6"/>
    <dgm:cxn modelId="{3CD0DBF1-5226-4E8F-AAE1-587BC695A640}" type="presParOf" srcId="{D323620D-E443-45B4-9EEF-45A491B362BC}" destId="{9D659EEE-BF96-455D-A7B7-48F95D69F3D9}" srcOrd="0" destOrd="0" presId="urn:microsoft.com/office/officeart/2005/8/layout/bList2#6"/>
    <dgm:cxn modelId="{204F9017-84E4-4292-8602-B385434DC17F}" type="presParOf" srcId="{D323620D-E443-45B4-9EEF-45A491B362BC}" destId="{518C4437-F3ED-476C-93EF-BD901A232116}" srcOrd="1" destOrd="0" presId="urn:microsoft.com/office/officeart/2005/8/layout/bList2#6"/>
    <dgm:cxn modelId="{8FA86CED-B3C6-4984-9918-93B509351980}" type="presParOf" srcId="{D323620D-E443-45B4-9EEF-45A491B362BC}" destId="{99E3C9C9-708A-4ECF-AFD0-10F27211E558}" srcOrd="2" destOrd="0" presId="urn:microsoft.com/office/officeart/2005/8/layout/bList2#6"/>
    <dgm:cxn modelId="{6C53BB9A-2DC2-4DA3-AEEF-CA04F76C0556}" type="presParOf" srcId="{D323620D-E443-45B4-9EEF-45A491B362BC}" destId="{003C5E92-0FC2-4430-A617-D1AF4EBAA641}" srcOrd="3" destOrd="0" presId="urn:microsoft.com/office/officeart/2005/8/layout/bList2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CFAF2CE-5F53-49B2-90B5-A4DD54BFE526}">
      <dsp:nvSpPr>
        <dsp:cNvPr id="0" name=""/>
        <dsp:cNvSpPr/>
      </dsp:nvSpPr>
      <dsp:spPr>
        <a:xfrm>
          <a:off x="4077021" y="3084822"/>
          <a:ext cx="2241032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5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Incluye RMN y PETSCAN</a:t>
          </a:r>
          <a:endParaRPr lang="es-CO" sz="1500" kern="1200" dirty="0">
            <a:latin typeface="+mn-lt"/>
          </a:endParaRPr>
        </a:p>
      </dsp:txBody>
      <dsp:txXfrm>
        <a:off x="4749331" y="3447743"/>
        <a:ext cx="1568723" cy="1088760"/>
      </dsp:txXfrm>
    </dsp:sp>
    <dsp:sp modelId="{5568F9CA-4B12-4158-89F1-E6F3BAF34804}">
      <dsp:nvSpPr>
        <dsp:cNvPr id="0" name=""/>
        <dsp:cNvSpPr/>
      </dsp:nvSpPr>
      <dsp:spPr>
        <a:xfrm>
          <a:off x="296647" y="3084822"/>
          <a:ext cx="2241032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5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Siempre y cuando el servicio sea POS</a:t>
          </a:r>
          <a:endParaRPr lang="es-CO" sz="1500" kern="1200" dirty="0">
            <a:latin typeface="+mn-lt"/>
          </a:endParaRPr>
        </a:p>
      </dsp:txBody>
      <dsp:txXfrm>
        <a:off x="296647" y="3447743"/>
        <a:ext cx="1568723" cy="1088760"/>
      </dsp:txXfrm>
    </dsp:sp>
    <dsp:sp modelId="{482EAC31-EF4D-4243-B400-C2E09E68E240}">
      <dsp:nvSpPr>
        <dsp:cNvPr id="0" name=""/>
        <dsp:cNvSpPr/>
      </dsp:nvSpPr>
      <dsp:spPr>
        <a:xfrm>
          <a:off x="4077021" y="0"/>
          <a:ext cx="2241032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COBERTURA ENTRE EL 50%-100% DE UN S. M. M. L. V.</a:t>
          </a:r>
          <a:endParaRPr lang="es-CO" sz="1500" kern="1200" dirty="0">
            <a:latin typeface="+mn-lt"/>
          </a:endParaRPr>
        </a:p>
      </dsp:txBody>
      <dsp:txXfrm>
        <a:off x="4749331" y="0"/>
        <a:ext cx="1568723" cy="1088760"/>
      </dsp:txXfrm>
    </dsp:sp>
    <dsp:sp modelId="{9EF6EDC7-69DA-48C7-9A66-03460E61A864}">
      <dsp:nvSpPr>
        <dsp:cNvPr id="0" name=""/>
        <dsp:cNvSpPr/>
      </dsp:nvSpPr>
      <dsp:spPr>
        <a:xfrm>
          <a:off x="189929" y="0"/>
          <a:ext cx="2454468" cy="14516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5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COBERTURA HASTA EL 50% DE S. M. M. L. V.</a:t>
          </a:r>
          <a:endParaRPr lang="es-CO" sz="1500" kern="1200" dirty="0">
            <a:latin typeface="+mn-lt"/>
          </a:endParaRPr>
        </a:p>
      </dsp:txBody>
      <dsp:txXfrm>
        <a:off x="189929" y="0"/>
        <a:ext cx="1718128" cy="1088760"/>
      </dsp:txXfrm>
    </dsp:sp>
    <dsp:sp modelId="{3519F8E4-D0D6-486C-905F-3C777DDE2F29}">
      <dsp:nvSpPr>
        <dsp:cNvPr id="0" name=""/>
        <dsp:cNvSpPr/>
      </dsp:nvSpPr>
      <dsp:spPr>
        <a:xfrm>
          <a:off x="1182344" y="258580"/>
          <a:ext cx="1964306" cy="1964306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Día 1-Hasta el primer día del 7 mes.</a:t>
          </a:r>
          <a:endParaRPr lang="es-CO" sz="1400" b="1" kern="1200" dirty="0">
            <a:latin typeface="+mn-lt"/>
          </a:endParaRPr>
        </a:p>
      </dsp:txBody>
      <dsp:txXfrm>
        <a:off x="1182344" y="258580"/>
        <a:ext cx="1964306" cy="1964306"/>
      </dsp:txXfrm>
    </dsp:sp>
    <dsp:sp modelId="{B9C9E0E3-32CC-456E-AA08-30D57E9F8671}">
      <dsp:nvSpPr>
        <dsp:cNvPr id="0" name=""/>
        <dsp:cNvSpPr/>
      </dsp:nvSpPr>
      <dsp:spPr>
        <a:xfrm rot="5400000">
          <a:off x="3292283" y="258580"/>
          <a:ext cx="1964306" cy="1964306"/>
        </a:xfrm>
        <a:prstGeom prst="pieWedg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Del 1 día del 7 mes hasta el primer día del 13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 </a:t>
          </a:r>
          <a:endParaRPr lang="es-CO" sz="1400" b="1" kern="1200" dirty="0">
            <a:latin typeface="+mn-lt"/>
          </a:endParaRPr>
        </a:p>
      </dsp:txBody>
      <dsp:txXfrm rot="5400000">
        <a:off x="3292283" y="258580"/>
        <a:ext cx="1964306" cy="1964306"/>
      </dsp:txXfrm>
    </dsp:sp>
    <dsp:sp modelId="{9451D55A-78E0-41CE-86E1-A8C0D4E8C932}">
      <dsp:nvSpPr>
        <dsp:cNvPr id="0" name=""/>
        <dsp:cNvSpPr/>
      </dsp:nvSpPr>
      <dsp:spPr>
        <a:xfrm rot="10800000">
          <a:off x="3292283" y="2313617"/>
          <a:ext cx="1964306" cy="1964306"/>
        </a:xfrm>
        <a:prstGeom prst="pieWedg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300" b="1" kern="1200" dirty="0" smtClean="0">
              <a:solidFill>
                <a:srgbClr val="000000"/>
              </a:solidFill>
              <a:latin typeface="+mn-lt"/>
              <a:ea typeface="Verdana" pitchFamily="34" charset="0"/>
              <a:cs typeface="Verdana" pitchFamily="34" charset="0"/>
            </a:rPr>
            <a:t>Después Del Mes 13. </a:t>
          </a:r>
          <a:endParaRPr lang="es-CO" sz="2300" b="1" kern="1200" dirty="0">
            <a:latin typeface="+mn-lt"/>
          </a:endParaRPr>
        </a:p>
      </dsp:txBody>
      <dsp:txXfrm rot="10800000">
        <a:off x="3292283" y="2313617"/>
        <a:ext cx="1964306" cy="1964306"/>
      </dsp:txXfrm>
    </dsp:sp>
    <dsp:sp modelId="{CF4A2E96-F4A6-4818-A1A6-2F680E5C0205}">
      <dsp:nvSpPr>
        <dsp:cNvPr id="0" name=""/>
        <dsp:cNvSpPr/>
      </dsp:nvSpPr>
      <dsp:spPr>
        <a:xfrm rot="16200000">
          <a:off x="1182344" y="2313617"/>
          <a:ext cx="1964306" cy="1964306"/>
        </a:xfrm>
        <a:prstGeom prst="pieWedg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100" b="1" kern="1200" dirty="0" smtClean="0">
              <a:latin typeface="+mn-lt"/>
            </a:rPr>
            <a:t>USUARIO COMUN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>
              <a:latin typeface="+mn-lt"/>
            </a:rPr>
            <a:t>Ips de Asignación</a:t>
          </a:r>
          <a:endParaRPr lang="es-CO" sz="1800" b="1" kern="1200" dirty="0">
            <a:latin typeface="+mn-lt"/>
          </a:endParaRPr>
        </a:p>
      </dsp:txBody>
      <dsp:txXfrm rot="16200000">
        <a:off x="1182344" y="2313617"/>
        <a:ext cx="1964306" cy="1964306"/>
      </dsp:txXfrm>
    </dsp:sp>
    <dsp:sp modelId="{6AD8F30C-C654-4837-970B-AA4418791B64}">
      <dsp:nvSpPr>
        <dsp:cNvPr id="0" name=""/>
        <dsp:cNvSpPr/>
      </dsp:nvSpPr>
      <dsp:spPr>
        <a:xfrm>
          <a:off x="2852912" y="1859966"/>
          <a:ext cx="678207" cy="58974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DAF4A-4DC0-42D4-AD7D-28FB61369C16}">
      <dsp:nvSpPr>
        <dsp:cNvPr id="0" name=""/>
        <dsp:cNvSpPr/>
      </dsp:nvSpPr>
      <dsp:spPr>
        <a:xfrm rot="10800000">
          <a:off x="2852912" y="2086791"/>
          <a:ext cx="678207" cy="58974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E102D4-7E70-4643-A9B0-7B5DE41F36D8}">
      <dsp:nvSpPr>
        <dsp:cNvPr id="0" name=""/>
        <dsp:cNvSpPr/>
      </dsp:nvSpPr>
      <dsp:spPr>
        <a:xfrm>
          <a:off x="4174092" y="1504"/>
          <a:ext cx="1262316" cy="12623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PSIQUIATRIA 60 DIAS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4174092" y="1504"/>
        <a:ext cx="1262316" cy="1262316"/>
      </dsp:txXfrm>
    </dsp:sp>
    <dsp:sp modelId="{06E5961A-3A9A-4757-AA24-D03DD9C76F8F}">
      <dsp:nvSpPr>
        <dsp:cNvPr id="0" name=""/>
        <dsp:cNvSpPr/>
      </dsp:nvSpPr>
      <dsp:spPr>
        <a:xfrm rot="1542857">
          <a:off x="5482869" y="826833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542857">
        <a:off x="5482869" y="826833"/>
        <a:ext cx="335823" cy="426031"/>
      </dsp:txXfrm>
    </dsp:sp>
    <dsp:sp modelId="{60C0924F-74A8-4823-A983-EB3A19436AB9}">
      <dsp:nvSpPr>
        <dsp:cNvPr id="0" name=""/>
        <dsp:cNvSpPr/>
      </dsp:nvSpPr>
      <dsp:spPr>
        <a:xfrm>
          <a:off x="5882280" y="824124"/>
          <a:ext cx="1262316" cy="1262316"/>
        </a:xfrm>
        <a:prstGeom prst="ellipse">
          <a:avLst/>
        </a:prstGeom>
        <a:solidFill>
          <a:schemeClr val="accent4">
            <a:hueOff val="1732616"/>
            <a:satOff val="-7995"/>
            <a:lumOff val="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CANCER A PÁRTIR DEL PRIMER DIA DEL MES 7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5882280" y="824124"/>
        <a:ext cx="1262316" cy="1262316"/>
      </dsp:txXfrm>
    </dsp:sp>
    <dsp:sp modelId="{E65503B8-248E-4671-8588-3579CEE8C930}">
      <dsp:nvSpPr>
        <dsp:cNvPr id="0" name=""/>
        <dsp:cNvSpPr/>
      </dsp:nvSpPr>
      <dsp:spPr>
        <a:xfrm rot="4628571">
          <a:off x="6554355" y="2157206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32616"/>
            <a:satOff val="-7995"/>
            <a:lumOff val="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4628571">
        <a:off x="6554355" y="2157206"/>
        <a:ext cx="335823" cy="426031"/>
      </dsp:txXfrm>
    </dsp:sp>
    <dsp:sp modelId="{0D30C2D4-EB68-44C8-A1A6-863933DAC169}">
      <dsp:nvSpPr>
        <dsp:cNvPr id="0" name=""/>
        <dsp:cNvSpPr/>
      </dsp:nvSpPr>
      <dsp:spPr>
        <a:xfrm>
          <a:off x="6304167" y="2672535"/>
          <a:ext cx="1262316" cy="1262316"/>
        </a:xfrm>
        <a:prstGeom prst="ellips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ASSIST CARD 35.000 USD O EUROS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6304167" y="2672535"/>
        <a:ext cx="1262316" cy="1262316"/>
      </dsp:txXfrm>
    </dsp:sp>
    <dsp:sp modelId="{35EBE9DE-ADD1-48B7-893A-BBE0837FA1C9}">
      <dsp:nvSpPr>
        <dsp:cNvPr id="0" name=""/>
        <dsp:cNvSpPr/>
      </dsp:nvSpPr>
      <dsp:spPr>
        <a:xfrm rot="7714286">
          <a:off x="6182288" y="3824401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7714286">
        <a:off x="6182288" y="3824401"/>
        <a:ext cx="335823" cy="426031"/>
      </dsp:txXfrm>
    </dsp:sp>
    <dsp:sp modelId="{17EB64B0-A043-47A4-991A-A3E6F637513F}">
      <dsp:nvSpPr>
        <dsp:cNvPr id="0" name=""/>
        <dsp:cNvSpPr/>
      </dsp:nvSpPr>
      <dsp:spPr>
        <a:xfrm>
          <a:off x="5122064" y="4154845"/>
          <a:ext cx="1262316" cy="1262316"/>
        </a:xfrm>
        <a:prstGeom prst="ellipse">
          <a:avLst/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URGENCIAS ODONTOLOGIAS DOMICILIARIAS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5122064" y="4154845"/>
        <a:ext cx="1262316" cy="1262316"/>
      </dsp:txXfrm>
    </dsp:sp>
    <dsp:sp modelId="{330B54A8-F857-4474-8B20-65D5C2DCC95C}">
      <dsp:nvSpPr>
        <dsp:cNvPr id="0" name=""/>
        <dsp:cNvSpPr/>
      </dsp:nvSpPr>
      <dsp:spPr>
        <a:xfrm rot="10800000">
          <a:off x="4646843" y="4572987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0800000">
        <a:off x="4646843" y="4572987"/>
        <a:ext cx="335823" cy="426031"/>
      </dsp:txXfrm>
    </dsp:sp>
    <dsp:sp modelId="{EAD71CA8-AAEA-4855-BEA7-F6AC50EDBC80}">
      <dsp:nvSpPr>
        <dsp:cNvPr id="0" name=""/>
        <dsp:cNvSpPr/>
      </dsp:nvSpPr>
      <dsp:spPr>
        <a:xfrm>
          <a:off x="3226119" y="4154845"/>
          <a:ext cx="1262316" cy="1262316"/>
        </a:xfrm>
        <a:prstGeom prst="ellipse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ASISTENCIA POR CONVELECENCIA Y TELESALUD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3226119" y="4154845"/>
        <a:ext cx="1262316" cy="1262316"/>
      </dsp:txXfrm>
    </dsp:sp>
    <dsp:sp modelId="{633457DE-8114-4204-8D09-B57C35D20109}">
      <dsp:nvSpPr>
        <dsp:cNvPr id="0" name=""/>
        <dsp:cNvSpPr/>
      </dsp:nvSpPr>
      <dsp:spPr>
        <a:xfrm rot="13885714">
          <a:off x="3104240" y="3839263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3885714">
        <a:off x="3104240" y="3839263"/>
        <a:ext cx="335823" cy="426031"/>
      </dsp:txXfrm>
    </dsp:sp>
    <dsp:sp modelId="{787EB82A-9AD3-49B0-B283-0183356B9C0F}">
      <dsp:nvSpPr>
        <dsp:cNvPr id="0" name=""/>
        <dsp:cNvSpPr/>
      </dsp:nvSpPr>
      <dsp:spPr>
        <a:xfrm>
          <a:off x="2044016" y="2672535"/>
          <a:ext cx="1262316" cy="1262316"/>
        </a:xfrm>
        <a:prstGeom prst="ellipse">
          <a:avLst/>
        </a:prstGeom>
        <a:solidFill>
          <a:schemeClr val="accent4">
            <a:hueOff val="8663078"/>
            <a:satOff val="-39973"/>
            <a:lumOff val="1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PERIODO CARENCIA MATERNIDAD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044016" y="2672535"/>
        <a:ext cx="1262316" cy="1262316"/>
      </dsp:txXfrm>
    </dsp:sp>
    <dsp:sp modelId="{29E403B6-A309-4D81-9402-92D716889D28}">
      <dsp:nvSpPr>
        <dsp:cNvPr id="0" name=""/>
        <dsp:cNvSpPr/>
      </dsp:nvSpPr>
      <dsp:spPr>
        <a:xfrm rot="16971429">
          <a:off x="2716092" y="2175738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663078"/>
            <a:satOff val="-39973"/>
            <a:lumOff val="1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/>
        </a:p>
      </dsp:txBody>
      <dsp:txXfrm rot="16971429">
        <a:off x="2716092" y="2175738"/>
        <a:ext cx="335823" cy="426031"/>
      </dsp:txXfrm>
    </dsp:sp>
    <dsp:sp modelId="{5D44CC6F-B0F6-4504-982E-28CBC5C2400B}">
      <dsp:nvSpPr>
        <dsp:cNvPr id="0" name=""/>
        <dsp:cNvSpPr/>
      </dsp:nvSpPr>
      <dsp:spPr>
        <a:xfrm>
          <a:off x="2465904" y="824124"/>
          <a:ext cx="1262316" cy="1262316"/>
        </a:xfrm>
        <a:prstGeom prst="ellipse">
          <a:avLst/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MEDICAMENTOS POST HOSPITALIZACION  400.0000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465904" y="824124"/>
        <a:ext cx="1262316" cy="1262316"/>
      </dsp:txXfrm>
    </dsp:sp>
    <dsp:sp modelId="{E124D232-3BD7-402E-9609-4D88D0D369C2}">
      <dsp:nvSpPr>
        <dsp:cNvPr id="0" name=""/>
        <dsp:cNvSpPr/>
      </dsp:nvSpPr>
      <dsp:spPr>
        <a:xfrm rot="20057143">
          <a:off x="3774681" y="835081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/>
        </a:p>
      </dsp:txBody>
      <dsp:txXfrm rot="20057143">
        <a:off x="3774681" y="835081"/>
        <a:ext cx="335823" cy="42603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E102D4-7E70-4643-A9B0-7B5DE41F36D8}">
      <dsp:nvSpPr>
        <dsp:cNvPr id="0" name=""/>
        <dsp:cNvSpPr/>
      </dsp:nvSpPr>
      <dsp:spPr>
        <a:xfrm>
          <a:off x="4174092" y="1504"/>
          <a:ext cx="1262316" cy="12623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Psiquiatría primer día del 2 mes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4174092" y="1504"/>
        <a:ext cx="1262316" cy="1262316"/>
      </dsp:txXfrm>
    </dsp:sp>
    <dsp:sp modelId="{06E5961A-3A9A-4757-AA24-D03DD9C76F8F}">
      <dsp:nvSpPr>
        <dsp:cNvPr id="0" name=""/>
        <dsp:cNvSpPr/>
      </dsp:nvSpPr>
      <dsp:spPr>
        <a:xfrm rot="1542857">
          <a:off x="5482869" y="826833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542857">
        <a:off x="5482869" y="826833"/>
        <a:ext cx="335823" cy="426031"/>
      </dsp:txXfrm>
    </dsp:sp>
    <dsp:sp modelId="{60C0924F-74A8-4823-A983-EB3A19436AB9}">
      <dsp:nvSpPr>
        <dsp:cNvPr id="0" name=""/>
        <dsp:cNvSpPr/>
      </dsp:nvSpPr>
      <dsp:spPr>
        <a:xfrm>
          <a:off x="5882280" y="824124"/>
          <a:ext cx="1262316" cy="1262316"/>
        </a:xfrm>
        <a:prstGeom prst="ellipse">
          <a:avLst/>
        </a:prstGeom>
        <a:solidFill>
          <a:schemeClr val="accent4">
            <a:hueOff val="1732616"/>
            <a:satOff val="-7995"/>
            <a:lumOff val="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SANGRE ILIMITADA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5882280" y="824124"/>
        <a:ext cx="1262316" cy="1262316"/>
      </dsp:txXfrm>
    </dsp:sp>
    <dsp:sp modelId="{E65503B8-248E-4671-8588-3579CEE8C930}">
      <dsp:nvSpPr>
        <dsp:cNvPr id="0" name=""/>
        <dsp:cNvSpPr/>
      </dsp:nvSpPr>
      <dsp:spPr>
        <a:xfrm rot="4628571">
          <a:off x="6554355" y="2157206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732616"/>
            <a:satOff val="-7995"/>
            <a:lumOff val="29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4628571">
        <a:off x="6554355" y="2157206"/>
        <a:ext cx="335823" cy="426031"/>
      </dsp:txXfrm>
    </dsp:sp>
    <dsp:sp modelId="{0D30C2D4-EB68-44C8-A1A6-863933DAC169}">
      <dsp:nvSpPr>
        <dsp:cNvPr id="0" name=""/>
        <dsp:cNvSpPr/>
      </dsp:nvSpPr>
      <dsp:spPr>
        <a:xfrm>
          <a:off x="6304167" y="2672535"/>
          <a:ext cx="1262316" cy="1262316"/>
        </a:xfrm>
        <a:prstGeom prst="ellips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MTOS INCREMENTA A 20 SMMLV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6304167" y="2672535"/>
        <a:ext cx="1262316" cy="1262316"/>
      </dsp:txXfrm>
    </dsp:sp>
    <dsp:sp modelId="{35EBE9DE-ADD1-48B7-893A-BBE0837FA1C9}">
      <dsp:nvSpPr>
        <dsp:cNvPr id="0" name=""/>
        <dsp:cNvSpPr/>
      </dsp:nvSpPr>
      <dsp:spPr>
        <a:xfrm rot="7714286">
          <a:off x="6182288" y="3824401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7714286">
        <a:off x="6182288" y="3824401"/>
        <a:ext cx="335823" cy="426031"/>
      </dsp:txXfrm>
    </dsp:sp>
    <dsp:sp modelId="{17EB64B0-A043-47A4-991A-A3E6F637513F}">
      <dsp:nvSpPr>
        <dsp:cNvPr id="0" name=""/>
        <dsp:cNvSpPr/>
      </dsp:nvSpPr>
      <dsp:spPr>
        <a:xfrm>
          <a:off x="5122064" y="4154845"/>
          <a:ext cx="1262316" cy="1262316"/>
        </a:xfrm>
        <a:prstGeom prst="ellipse">
          <a:avLst/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AMBULANCIA TERRESTRE ASCIENDE A 5 TRASLADOS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5122064" y="4154845"/>
        <a:ext cx="1262316" cy="1262316"/>
      </dsp:txXfrm>
    </dsp:sp>
    <dsp:sp modelId="{330B54A8-F857-4474-8B20-65D5C2DCC95C}">
      <dsp:nvSpPr>
        <dsp:cNvPr id="0" name=""/>
        <dsp:cNvSpPr/>
      </dsp:nvSpPr>
      <dsp:spPr>
        <a:xfrm rot="10800000">
          <a:off x="4646843" y="4572987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7"/>
            <a:satOff val="-23984"/>
            <a:lumOff val="88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0800000">
        <a:off x="4646843" y="4572987"/>
        <a:ext cx="335823" cy="426031"/>
      </dsp:txXfrm>
    </dsp:sp>
    <dsp:sp modelId="{EAD71CA8-AAEA-4855-BEA7-F6AC50EDBC80}">
      <dsp:nvSpPr>
        <dsp:cNvPr id="0" name=""/>
        <dsp:cNvSpPr/>
      </dsp:nvSpPr>
      <dsp:spPr>
        <a:xfrm>
          <a:off x="3226119" y="4154845"/>
          <a:ext cx="1262316" cy="1262316"/>
        </a:xfrm>
        <a:prstGeom prst="ellipse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CANCER A PARTIR DEL PRIMER DIA DEL MES 7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3226119" y="4154845"/>
        <a:ext cx="1262316" cy="1262316"/>
      </dsp:txXfrm>
    </dsp:sp>
    <dsp:sp modelId="{633457DE-8114-4204-8D09-B57C35D20109}">
      <dsp:nvSpPr>
        <dsp:cNvPr id="0" name=""/>
        <dsp:cNvSpPr/>
      </dsp:nvSpPr>
      <dsp:spPr>
        <a:xfrm rot="13885714">
          <a:off x="3104240" y="3839263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3885714">
        <a:off x="3104240" y="3839263"/>
        <a:ext cx="335823" cy="426031"/>
      </dsp:txXfrm>
    </dsp:sp>
    <dsp:sp modelId="{787EB82A-9AD3-49B0-B283-0183356B9C0F}">
      <dsp:nvSpPr>
        <dsp:cNvPr id="0" name=""/>
        <dsp:cNvSpPr/>
      </dsp:nvSpPr>
      <dsp:spPr>
        <a:xfrm>
          <a:off x="2044016" y="2672535"/>
          <a:ext cx="1262316" cy="1262316"/>
        </a:xfrm>
        <a:prstGeom prst="ellipse">
          <a:avLst/>
        </a:prstGeom>
        <a:solidFill>
          <a:schemeClr val="accent4">
            <a:hueOff val="8663078"/>
            <a:satOff val="-39973"/>
            <a:lumOff val="1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PERIODO CARENCIA MATERNIDAD USUARIA SOLA EN EL CONTRATO 1 DIA DEL 2 MES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044016" y="2672535"/>
        <a:ext cx="1262316" cy="1262316"/>
      </dsp:txXfrm>
    </dsp:sp>
    <dsp:sp modelId="{29E403B6-A309-4D81-9402-92D716889D28}">
      <dsp:nvSpPr>
        <dsp:cNvPr id="0" name=""/>
        <dsp:cNvSpPr/>
      </dsp:nvSpPr>
      <dsp:spPr>
        <a:xfrm rot="16971429">
          <a:off x="2716092" y="2175738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663078"/>
            <a:satOff val="-39973"/>
            <a:lumOff val="1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/>
        </a:p>
      </dsp:txBody>
      <dsp:txXfrm rot="16971429">
        <a:off x="2716092" y="2175738"/>
        <a:ext cx="335823" cy="426031"/>
      </dsp:txXfrm>
    </dsp:sp>
    <dsp:sp modelId="{5D44CC6F-B0F6-4504-982E-28CBC5C2400B}">
      <dsp:nvSpPr>
        <dsp:cNvPr id="0" name=""/>
        <dsp:cNvSpPr/>
      </dsp:nvSpPr>
      <dsp:spPr>
        <a:xfrm>
          <a:off x="2465904" y="824124"/>
          <a:ext cx="1262316" cy="1262316"/>
        </a:xfrm>
        <a:prstGeom prst="ellipse">
          <a:avLst/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MEDICAMENTOS POST HOSPITALIZACION  400.0000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465904" y="824124"/>
        <a:ext cx="1262316" cy="1262316"/>
      </dsp:txXfrm>
    </dsp:sp>
    <dsp:sp modelId="{E124D232-3BD7-402E-9609-4D88D0D369C2}">
      <dsp:nvSpPr>
        <dsp:cNvPr id="0" name=""/>
        <dsp:cNvSpPr/>
      </dsp:nvSpPr>
      <dsp:spPr>
        <a:xfrm rot="20057143">
          <a:off x="3774681" y="835081"/>
          <a:ext cx="335823" cy="426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/>
        </a:p>
      </dsp:txBody>
      <dsp:txXfrm rot="20057143">
        <a:off x="3774681" y="835081"/>
        <a:ext cx="335823" cy="42603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0C0924F-74A8-4823-A983-EB3A19436AB9}">
      <dsp:nvSpPr>
        <dsp:cNvPr id="0" name=""/>
        <dsp:cNvSpPr/>
      </dsp:nvSpPr>
      <dsp:spPr>
        <a:xfrm>
          <a:off x="3196828" y="1442"/>
          <a:ext cx="1734343" cy="173434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>
              <a:solidFill>
                <a:schemeClr val="tx1"/>
              </a:solidFill>
            </a:rPr>
            <a:t>MEDICAMENTOS POST HOSPITALIZACION TOPE 400.000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>
              <a:solidFill>
                <a:schemeClr val="tx1"/>
              </a:solidFill>
            </a:rPr>
            <a:t>ACE seguros  01800526000 </a:t>
          </a:r>
          <a:endParaRPr lang="es-CO" sz="1200" b="1" kern="1200" dirty="0">
            <a:solidFill>
              <a:schemeClr val="tx1"/>
            </a:solidFill>
          </a:endParaRPr>
        </a:p>
      </dsp:txBody>
      <dsp:txXfrm>
        <a:off x="3196828" y="1442"/>
        <a:ext cx="1734343" cy="1734343"/>
      </dsp:txXfrm>
    </dsp:sp>
    <dsp:sp modelId="{E65503B8-248E-4671-8588-3579CEE8C930}">
      <dsp:nvSpPr>
        <dsp:cNvPr id="0" name=""/>
        <dsp:cNvSpPr/>
      </dsp:nvSpPr>
      <dsp:spPr>
        <a:xfrm rot="2700000">
          <a:off x="4744905" y="148708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>
            <a:solidFill>
              <a:schemeClr val="tx1"/>
            </a:solidFill>
          </a:endParaRPr>
        </a:p>
      </dsp:txBody>
      <dsp:txXfrm rot="2700000">
        <a:off x="4744905" y="1487088"/>
        <a:ext cx="460478" cy="585341"/>
      </dsp:txXfrm>
    </dsp:sp>
    <dsp:sp modelId="{0D30C2D4-EB68-44C8-A1A6-863933DAC169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>
              <a:solidFill>
                <a:schemeClr val="tx1"/>
              </a:solidFill>
            </a:rPr>
            <a:t>ASSIST CARD 50.000 USD</a:t>
          </a:r>
          <a:endParaRPr lang="es-CO" sz="1200" b="1" kern="1200" dirty="0">
            <a:solidFill>
              <a:schemeClr val="tx1"/>
            </a:solidFill>
          </a:endParaRPr>
        </a:p>
      </dsp:txBody>
      <dsp:txXfrm>
        <a:off x="5037547" y="1842161"/>
        <a:ext cx="1734343" cy="1734343"/>
      </dsp:txXfrm>
    </dsp:sp>
    <dsp:sp modelId="{35EBE9DE-ADD1-48B7-893A-BBE0837FA1C9}">
      <dsp:nvSpPr>
        <dsp:cNvPr id="0" name=""/>
        <dsp:cNvSpPr/>
      </dsp:nvSpPr>
      <dsp:spPr>
        <a:xfrm rot="8100000">
          <a:off x="4763335" y="332780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>
            <a:solidFill>
              <a:schemeClr val="tx1"/>
            </a:solidFill>
          </a:endParaRPr>
        </a:p>
      </dsp:txBody>
      <dsp:txXfrm rot="8100000">
        <a:off x="4763335" y="3327807"/>
        <a:ext cx="460478" cy="585341"/>
      </dsp:txXfrm>
    </dsp:sp>
    <dsp:sp modelId="{17EB64B0-A043-47A4-991A-A3E6F637513F}">
      <dsp:nvSpPr>
        <dsp:cNvPr id="0" name=""/>
        <dsp:cNvSpPr/>
      </dsp:nvSpPr>
      <dsp:spPr>
        <a:xfrm>
          <a:off x="3196828" y="3682880"/>
          <a:ext cx="1734343" cy="1734343"/>
        </a:xfrm>
        <a:prstGeom prst="ellipse">
          <a:avLst/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>
              <a:solidFill>
                <a:schemeClr val="tx1"/>
              </a:solidFill>
            </a:rPr>
            <a:t>CONSULTAS POR FUERA DE LA RED 5 POR AÑO Y AYUDAS DX QUE SE DERIVEN</a:t>
          </a:r>
          <a:endParaRPr lang="es-CO" sz="1200" b="1" kern="1200" dirty="0">
            <a:solidFill>
              <a:schemeClr val="tx1"/>
            </a:solidFill>
          </a:endParaRPr>
        </a:p>
      </dsp:txBody>
      <dsp:txXfrm>
        <a:off x="3196828" y="3682880"/>
        <a:ext cx="1734343" cy="1734343"/>
      </dsp:txXfrm>
    </dsp:sp>
    <dsp:sp modelId="{330B54A8-F857-4474-8B20-65D5C2DCC95C}">
      <dsp:nvSpPr>
        <dsp:cNvPr id="0" name=""/>
        <dsp:cNvSpPr/>
      </dsp:nvSpPr>
      <dsp:spPr>
        <a:xfrm rot="13500000">
          <a:off x="2922616" y="3346237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930462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>
            <a:solidFill>
              <a:schemeClr val="tx1"/>
            </a:solidFill>
          </a:endParaRPr>
        </a:p>
      </dsp:txBody>
      <dsp:txXfrm rot="13500000">
        <a:off x="2922616" y="3346237"/>
        <a:ext cx="460478" cy="585341"/>
      </dsp:txXfrm>
    </dsp:sp>
    <dsp:sp modelId="{EAD71CA8-AAEA-4855-BEA7-F6AC50EDBC80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200" b="1" kern="1200" dirty="0" smtClean="0">
              <a:solidFill>
                <a:schemeClr val="tx1"/>
              </a:solidFill>
            </a:rPr>
            <a:t>CANCER A PARTIR  DEL PRIMER DIA DEL MES 7</a:t>
          </a:r>
          <a:endParaRPr lang="es-CO" sz="1200" b="1" kern="1200" dirty="0">
            <a:solidFill>
              <a:schemeClr val="tx1"/>
            </a:solidFill>
          </a:endParaRPr>
        </a:p>
      </dsp:txBody>
      <dsp:txXfrm>
        <a:off x="1356108" y="1842161"/>
        <a:ext cx="1734343" cy="1734343"/>
      </dsp:txXfrm>
    </dsp:sp>
    <dsp:sp modelId="{633457DE-8114-4204-8D09-B57C35D20109}">
      <dsp:nvSpPr>
        <dsp:cNvPr id="0" name=""/>
        <dsp:cNvSpPr/>
      </dsp:nvSpPr>
      <dsp:spPr>
        <a:xfrm rot="18900000">
          <a:off x="2904186" y="1505518"/>
          <a:ext cx="460478" cy="5853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900" kern="1200">
            <a:solidFill>
              <a:schemeClr val="tx1"/>
            </a:solidFill>
          </a:endParaRPr>
        </a:p>
      </dsp:txBody>
      <dsp:txXfrm rot="18900000">
        <a:off x="2904186" y="1505518"/>
        <a:ext cx="460478" cy="585341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D659EEE-BF96-455D-A7B7-48F95D69F3D9}">
      <dsp:nvSpPr>
        <dsp:cNvPr id="0" name=""/>
        <dsp:cNvSpPr/>
      </dsp:nvSpPr>
      <dsp:spPr>
        <a:xfrm>
          <a:off x="366720" y="1064651"/>
          <a:ext cx="4295406" cy="179080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Gastos Hospitalarios hasta tope  2.661.200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Honorarios Médicos hasta tope 3.067.100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Habitación Hospitalaria hasta               $ tope 146.500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UCI tope  (30 días) 462.300 usuario/año/contrato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Estado de Coma        (30 días, topes ) 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kern="1200" dirty="0" smtClean="0">
              <a:solidFill>
                <a:schemeClr val="tx1"/>
              </a:solidFill>
            </a:rPr>
            <a:t>20 días) </a:t>
          </a:r>
          <a:endParaRPr lang="es-ES" sz="1400" b="1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400" b="1" kern="1200" dirty="0">
            <a:solidFill>
              <a:srgbClr val="002060"/>
            </a:solidFill>
          </a:endParaRPr>
        </a:p>
      </dsp:txBody>
      <dsp:txXfrm>
        <a:off x="366720" y="1064651"/>
        <a:ext cx="4295406" cy="1790805"/>
      </dsp:txXfrm>
    </dsp:sp>
    <dsp:sp modelId="{99E3C9C9-708A-4ECF-AFD0-10F27211E558}">
      <dsp:nvSpPr>
        <dsp:cNvPr id="0" name=""/>
        <dsp:cNvSpPr/>
      </dsp:nvSpPr>
      <dsp:spPr>
        <a:xfrm>
          <a:off x="1658323" y="3205655"/>
          <a:ext cx="3625531" cy="1185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100% Hasta el tope</a:t>
          </a:r>
          <a:endParaRPr lang="es-ES" sz="2400" kern="1200" dirty="0"/>
        </a:p>
      </dsp:txBody>
      <dsp:txXfrm>
        <a:off x="1658323" y="3205655"/>
        <a:ext cx="2553191" cy="1185133"/>
      </dsp:txXfrm>
    </dsp:sp>
    <dsp:sp modelId="{003C5E92-0FC2-4430-A617-D1AF4EBAA641}">
      <dsp:nvSpPr>
        <dsp:cNvPr id="0" name=""/>
        <dsp:cNvSpPr/>
      </dsp:nvSpPr>
      <dsp:spPr>
        <a:xfrm>
          <a:off x="4310700" y="2973147"/>
          <a:ext cx="1652838" cy="17073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4E102D4-7E70-4643-A9B0-7B5DE41F36D8}">
      <dsp:nvSpPr>
        <dsp:cNvPr id="0" name=""/>
        <dsp:cNvSpPr/>
      </dsp:nvSpPr>
      <dsp:spPr>
        <a:xfrm>
          <a:off x="2590015" y="1303"/>
          <a:ext cx="1352421" cy="135242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Psiquiatría aumenta tto hospitalario de 10 a 20 días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590015" y="1303"/>
        <a:ext cx="1352421" cy="1352421"/>
      </dsp:txXfrm>
    </dsp:sp>
    <dsp:sp modelId="{06E5961A-3A9A-4757-AA24-D03DD9C76F8F}">
      <dsp:nvSpPr>
        <dsp:cNvPr id="0" name=""/>
        <dsp:cNvSpPr/>
      </dsp:nvSpPr>
      <dsp:spPr>
        <a:xfrm rot="1800000">
          <a:off x="3957163" y="952152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800000">
        <a:off x="3957163" y="952152"/>
        <a:ext cx="360080" cy="456442"/>
      </dsp:txXfrm>
    </dsp:sp>
    <dsp:sp modelId="{60C0924F-74A8-4823-A983-EB3A19436AB9}">
      <dsp:nvSpPr>
        <dsp:cNvPr id="0" name=""/>
        <dsp:cNvSpPr/>
      </dsp:nvSpPr>
      <dsp:spPr>
        <a:xfrm>
          <a:off x="4349622" y="1017213"/>
          <a:ext cx="1352421" cy="1352421"/>
        </a:xfrm>
        <a:prstGeom prst="ellipse">
          <a:avLst/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PROCEDIMIENTOS  DX COMPLEJOS 13 MESES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4349622" y="1017213"/>
        <a:ext cx="1352421" cy="1352421"/>
      </dsp:txXfrm>
    </dsp:sp>
    <dsp:sp modelId="{E65503B8-248E-4671-8588-3579CEE8C930}">
      <dsp:nvSpPr>
        <dsp:cNvPr id="0" name=""/>
        <dsp:cNvSpPr/>
      </dsp:nvSpPr>
      <dsp:spPr>
        <a:xfrm rot="5400000">
          <a:off x="4845792" y="2470921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079139"/>
            <a:satOff val="-9594"/>
            <a:lumOff val="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5400000">
        <a:off x="4845792" y="2470921"/>
        <a:ext cx="360080" cy="456442"/>
      </dsp:txXfrm>
    </dsp:sp>
    <dsp:sp modelId="{0D30C2D4-EB68-44C8-A1A6-863933DAC169}">
      <dsp:nvSpPr>
        <dsp:cNvPr id="0" name=""/>
        <dsp:cNvSpPr/>
      </dsp:nvSpPr>
      <dsp:spPr>
        <a:xfrm>
          <a:off x="4349622" y="3049032"/>
          <a:ext cx="1352421" cy="1352421"/>
        </a:xfrm>
        <a:prstGeom prst="ellipse">
          <a:avLst/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INCLUYE LESIONES POR DEPORTE DE ALTO RIESGO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4349622" y="3049032"/>
        <a:ext cx="1352421" cy="1352421"/>
      </dsp:txXfrm>
    </dsp:sp>
    <dsp:sp modelId="{35EBE9DE-ADD1-48B7-893A-BBE0837FA1C9}">
      <dsp:nvSpPr>
        <dsp:cNvPr id="0" name=""/>
        <dsp:cNvSpPr/>
      </dsp:nvSpPr>
      <dsp:spPr>
        <a:xfrm rot="9000000">
          <a:off x="3974814" y="3999881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158277"/>
            <a:satOff val="-19187"/>
            <a:lumOff val="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9000000">
        <a:off x="3974814" y="3999881"/>
        <a:ext cx="360080" cy="456442"/>
      </dsp:txXfrm>
    </dsp:sp>
    <dsp:sp modelId="{17EB64B0-A043-47A4-991A-A3E6F637513F}">
      <dsp:nvSpPr>
        <dsp:cNvPr id="0" name=""/>
        <dsp:cNvSpPr/>
      </dsp:nvSpPr>
      <dsp:spPr>
        <a:xfrm>
          <a:off x="2590015" y="4064941"/>
          <a:ext cx="1352421" cy="1352421"/>
        </a:xfrm>
        <a:prstGeom prst="ellipse">
          <a:avLst/>
        </a:prstGeom>
        <a:solidFill>
          <a:schemeClr val="accent4">
            <a:hueOff val="6237416"/>
            <a:satOff val="-28781"/>
            <a:lumOff val="1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Se incluye MTOS hasta 15 SMMLV para enfermedad general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2590015" y="4064941"/>
        <a:ext cx="1352421" cy="1352421"/>
      </dsp:txXfrm>
    </dsp:sp>
    <dsp:sp modelId="{330B54A8-F857-4474-8B20-65D5C2DCC95C}">
      <dsp:nvSpPr>
        <dsp:cNvPr id="0" name=""/>
        <dsp:cNvSpPr/>
      </dsp:nvSpPr>
      <dsp:spPr>
        <a:xfrm rot="12600000">
          <a:off x="2215207" y="4010072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237416"/>
            <a:satOff val="-28781"/>
            <a:lumOff val="105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2600000">
        <a:off x="2215207" y="4010072"/>
        <a:ext cx="360080" cy="456442"/>
      </dsp:txXfrm>
    </dsp:sp>
    <dsp:sp modelId="{EAD71CA8-AAEA-4855-BEA7-F6AC50EDBC80}">
      <dsp:nvSpPr>
        <dsp:cNvPr id="0" name=""/>
        <dsp:cNvSpPr/>
      </dsp:nvSpPr>
      <dsp:spPr>
        <a:xfrm>
          <a:off x="830408" y="3049032"/>
          <a:ext cx="1352421" cy="1352421"/>
        </a:xfrm>
        <a:prstGeom prst="ellipse">
          <a:avLst/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Ambulancia Aérea por 15 SMMLV 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830408" y="3049032"/>
        <a:ext cx="1352421" cy="1352421"/>
      </dsp:txXfrm>
    </dsp:sp>
    <dsp:sp modelId="{633457DE-8114-4204-8D09-B57C35D20109}">
      <dsp:nvSpPr>
        <dsp:cNvPr id="0" name=""/>
        <dsp:cNvSpPr/>
      </dsp:nvSpPr>
      <dsp:spPr>
        <a:xfrm rot="16200000">
          <a:off x="1326578" y="2491303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316554"/>
            <a:satOff val="-38374"/>
            <a:lumOff val="141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>
            <a:solidFill>
              <a:schemeClr val="tx1"/>
            </a:solidFill>
          </a:endParaRPr>
        </a:p>
      </dsp:txBody>
      <dsp:txXfrm rot="16200000">
        <a:off x="1326578" y="2491303"/>
        <a:ext cx="360080" cy="456442"/>
      </dsp:txXfrm>
    </dsp:sp>
    <dsp:sp modelId="{5D44CC6F-B0F6-4504-982E-28CBC5C2400B}">
      <dsp:nvSpPr>
        <dsp:cNvPr id="0" name=""/>
        <dsp:cNvSpPr/>
      </dsp:nvSpPr>
      <dsp:spPr>
        <a:xfrm>
          <a:off x="830408" y="1017213"/>
          <a:ext cx="1352421" cy="1352421"/>
        </a:xfrm>
        <a:prstGeom prst="ellipse">
          <a:avLst/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900" b="1" kern="1200" dirty="0" smtClean="0">
              <a:solidFill>
                <a:schemeClr val="tx1"/>
              </a:solidFill>
            </a:rPr>
            <a:t>Tope de Gastos Clínicos  Evento Usuario Año Contrato</a:t>
          </a:r>
          <a:endParaRPr lang="es-CO" sz="900" b="1" kern="1200" dirty="0">
            <a:solidFill>
              <a:schemeClr val="tx1"/>
            </a:solidFill>
          </a:endParaRPr>
        </a:p>
      </dsp:txBody>
      <dsp:txXfrm>
        <a:off x="830408" y="1017213"/>
        <a:ext cx="1352421" cy="1352421"/>
      </dsp:txXfrm>
    </dsp:sp>
    <dsp:sp modelId="{E124D232-3BD7-402E-9609-4D88D0D369C2}">
      <dsp:nvSpPr>
        <dsp:cNvPr id="0" name=""/>
        <dsp:cNvSpPr/>
      </dsp:nvSpPr>
      <dsp:spPr>
        <a:xfrm rot="19800000">
          <a:off x="2197556" y="962343"/>
          <a:ext cx="360080" cy="4564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3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700" kern="1200"/>
        </a:p>
      </dsp:txBody>
      <dsp:txXfrm rot="19800000">
        <a:off x="2197556" y="962343"/>
        <a:ext cx="360080" cy="456442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D659EEE-BF96-455D-A7B7-48F95D69F3D9}">
      <dsp:nvSpPr>
        <dsp:cNvPr id="0" name=""/>
        <dsp:cNvSpPr/>
      </dsp:nvSpPr>
      <dsp:spPr>
        <a:xfrm>
          <a:off x="366720" y="1064651"/>
          <a:ext cx="4295406" cy="179080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Gastos Hospitalarios hasta tope  2.807.700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Honorarios Médicos hasta tope 3.224.900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Habitación Hospitalaria hasta               $ tope 146.500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UCI tope  (30 días) 496.200 usuario/año/contrato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Estado de Coma        (30 días, topes ) </a:t>
          </a:r>
          <a:endParaRPr lang="es-ES" sz="1400" b="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b="0" kern="120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kern="1200" dirty="0" smtClean="0">
              <a:solidFill>
                <a:schemeClr val="tx1"/>
              </a:solidFill>
            </a:rPr>
            <a:t>20 días) </a:t>
          </a:r>
          <a:endParaRPr lang="es-ES" sz="1400" b="1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1400" b="1" kern="1200" dirty="0">
            <a:solidFill>
              <a:srgbClr val="002060"/>
            </a:solidFill>
          </a:endParaRPr>
        </a:p>
      </dsp:txBody>
      <dsp:txXfrm>
        <a:off x="366720" y="1064651"/>
        <a:ext cx="4295406" cy="1790805"/>
      </dsp:txXfrm>
    </dsp:sp>
    <dsp:sp modelId="{99E3C9C9-708A-4ECF-AFD0-10F27211E558}">
      <dsp:nvSpPr>
        <dsp:cNvPr id="0" name=""/>
        <dsp:cNvSpPr/>
      </dsp:nvSpPr>
      <dsp:spPr>
        <a:xfrm>
          <a:off x="1658323" y="3205655"/>
          <a:ext cx="3625531" cy="11851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100% Hasta el tope</a:t>
          </a:r>
          <a:endParaRPr lang="es-ES" sz="2400" kern="1200" dirty="0"/>
        </a:p>
      </dsp:txBody>
      <dsp:txXfrm>
        <a:off x="1658323" y="3205655"/>
        <a:ext cx="2553191" cy="1185133"/>
      </dsp:txXfrm>
    </dsp:sp>
    <dsp:sp modelId="{003C5E92-0FC2-4430-A617-D1AF4EBAA641}">
      <dsp:nvSpPr>
        <dsp:cNvPr id="0" name=""/>
        <dsp:cNvSpPr/>
      </dsp:nvSpPr>
      <dsp:spPr>
        <a:xfrm>
          <a:off x="4272045" y="2973147"/>
          <a:ext cx="1652838" cy="170737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#6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#6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59983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59983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fld id="{486A826B-2EB3-4CFA-9CBD-BAF26039F918}" type="datetimeFigureOut">
              <a:rPr lang="es-CO" smtClean="0"/>
              <a:pPr/>
              <a:t>04/02/2016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6175"/>
            <a:ext cx="5499100" cy="3094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98" tIns="46049" rIns="92098" bIns="46049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95008" y="4412010"/>
            <a:ext cx="5560060" cy="3609826"/>
          </a:xfrm>
          <a:prstGeom prst="rect">
            <a:avLst/>
          </a:prstGeom>
        </p:spPr>
        <p:txBody>
          <a:bodyPr vert="horz" lIns="92098" tIns="46049" rIns="92098" bIns="46049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707832"/>
            <a:ext cx="3011699" cy="459982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36768" y="8707832"/>
            <a:ext cx="3011699" cy="459982"/>
          </a:xfrm>
          <a:prstGeom prst="rect">
            <a:avLst/>
          </a:prstGeom>
        </p:spPr>
        <p:txBody>
          <a:bodyPr vert="horz" lIns="92098" tIns="46049" rIns="92098" bIns="46049" rtlCol="0" anchor="b"/>
          <a:lstStyle>
            <a:lvl1pPr algn="r">
              <a:defRPr sz="1200"/>
            </a:lvl1pPr>
          </a:lstStyle>
          <a:p>
            <a:fld id="{8E099870-688A-481E-9DD9-5B5ED08B9944}" type="slidenum">
              <a:rPr lang="es-CO" smtClean="0"/>
              <a:pPr/>
              <a:t>‹Nº›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403673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1843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8299" indent="-287807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51230" indent="-23024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11721" indent="-23024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72213" indent="-230246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32705" indent="-2302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93197" indent="-2302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53689" indent="-2302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14181" indent="-2302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39E7C5-AB03-467D-ABFE-769700F7BCF2}" type="slidenum">
              <a:rPr lang="es-E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s-E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455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1638" y="704850"/>
            <a:ext cx="6132512" cy="3449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4721" y="4362670"/>
            <a:ext cx="5064545" cy="415416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144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60"/>
            </a:lvl1pPr>
            <a:lvl2pPr marL="411531" indent="0" algn="ctr">
              <a:buNone/>
              <a:defRPr sz="1800"/>
            </a:lvl2pPr>
            <a:lvl3pPr marL="823063" indent="0" algn="ctr">
              <a:buNone/>
              <a:defRPr sz="1620"/>
            </a:lvl3pPr>
            <a:lvl4pPr marL="1234593" indent="0" algn="ctr">
              <a:buNone/>
              <a:defRPr sz="1440"/>
            </a:lvl4pPr>
            <a:lvl5pPr marL="1646124" indent="0" algn="ctr">
              <a:buNone/>
              <a:defRPr sz="1440"/>
            </a:lvl5pPr>
            <a:lvl6pPr marL="2057655" indent="0" algn="ctr">
              <a:buNone/>
              <a:defRPr sz="1440"/>
            </a:lvl6pPr>
            <a:lvl7pPr marL="2469187" indent="0" algn="ctr">
              <a:buNone/>
              <a:defRPr sz="1440"/>
            </a:lvl7pPr>
            <a:lvl8pPr marL="2880718" indent="0" algn="ctr">
              <a:buNone/>
              <a:defRPr sz="1440"/>
            </a:lvl8pPr>
            <a:lvl9pPr marL="3292248" indent="0" algn="ctr">
              <a:buNone/>
              <a:defRPr sz="144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665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235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017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9"/>
            <a:ext cx="12192000" cy="9809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89702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9"/>
            <a:ext cx="12192000" cy="9809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8871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630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5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3063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593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6124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655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9187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7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224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23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0786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531" indent="0">
              <a:buNone/>
              <a:defRPr sz="1800" b="1"/>
            </a:lvl2pPr>
            <a:lvl3pPr marL="823063" indent="0">
              <a:buNone/>
              <a:defRPr sz="1620" b="1"/>
            </a:lvl3pPr>
            <a:lvl4pPr marL="1234593" indent="0">
              <a:buNone/>
              <a:defRPr sz="1440" b="1"/>
            </a:lvl4pPr>
            <a:lvl5pPr marL="1646124" indent="0">
              <a:buNone/>
              <a:defRPr sz="1440" b="1"/>
            </a:lvl5pPr>
            <a:lvl6pPr marL="2057655" indent="0">
              <a:buNone/>
              <a:defRPr sz="1440" b="1"/>
            </a:lvl6pPr>
            <a:lvl7pPr marL="2469187" indent="0">
              <a:buNone/>
              <a:defRPr sz="1440" b="1"/>
            </a:lvl7pPr>
            <a:lvl8pPr marL="2880718" indent="0">
              <a:buNone/>
              <a:defRPr sz="1440" b="1"/>
            </a:lvl8pPr>
            <a:lvl9pPr marL="3292248" indent="0">
              <a:buNone/>
              <a:defRPr sz="14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60" b="1"/>
            </a:lvl1pPr>
            <a:lvl2pPr marL="411531" indent="0">
              <a:buNone/>
              <a:defRPr sz="1800" b="1"/>
            </a:lvl2pPr>
            <a:lvl3pPr marL="823063" indent="0">
              <a:buNone/>
              <a:defRPr sz="1620" b="1"/>
            </a:lvl3pPr>
            <a:lvl4pPr marL="1234593" indent="0">
              <a:buNone/>
              <a:defRPr sz="1440" b="1"/>
            </a:lvl4pPr>
            <a:lvl5pPr marL="1646124" indent="0">
              <a:buNone/>
              <a:defRPr sz="1440" b="1"/>
            </a:lvl5pPr>
            <a:lvl6pPr marL="2057655" indent="0">
              <a:buNone/>
              <a:defRPr sz="1440" b="1"/>
            </a:lvl6pPr>
            <a:lvl7pPr marL="2469187" indent="0">
              <a:buNone/>
              <a:defRPr sz="1440" b="1"/>
            </a:lvl7pPr>
            <a:lvl8pPr marL="2880718" indent="0">
              <a:buNone/>
              <a:defRPr sz="1440" b="1"/>
            </a:lvl8pPr>
            <a:lvl9pPr marL="3292248" indent="0">
              <a:buNone/>
              <a:defRPr sz="14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103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796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302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2881"/>
            </a:lvl1pPr>
            <a:lvl2pPr>
              <a:defRPr sz="2521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531" indent="0">
              <a:buNone/>
              <a:defRPr sz="1260"/>
            </a:lvl2pPr>
            <a:lvl3pPr marL="823063" indent="0">
              <a:buNone/>
              <a:defRPr sz="1080"/>
            </a:lvl3pPr>
            <a:lvl4pPr marL="1234593" indent="0">
              <a:buNone/>
              <a:defRPr sz="900"/>
            </a:lvl4pPr>
            <a:lvl5pPr marL="1646124" indent="0">
              <a:buNone/>
              <a:defRPr sz="900"/>
            </a:lvl5pPr>
            <a:lvl6pPr marL="2057655" indent="0">
              <a:buNone/>
              <a:defRPr sz="900"/>
            </a:lvl6pPr>
            <a:lvl7pPr marL="2469187" indent="0">
              <a:buNone/>
              <a:defRPr sz="900"/>
            </a:lvl7pPr>
            <a:lvl8pPr marL="2880718" indent="0">
              <a:buNone/>
              <a:defRPr sz="900"/>
            </a:lvl8pPr>
            <a:lvl9pPr marL="3292248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8863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28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81"/>
            </a:lvl1pPr>
            <a:lvl2pPr marL="411531" indent="0">
              <a:buNone/>
              <a:defRPr sz="2521"/>
            </a:lvl2pPr>
            <a:lvl3pPr marL="823063" indent="0">
              <a:buNone/>
              <a:defRPr sz="2160"/>
            </a:lvl3pPr>
            <a:lvl4pPr marL="1234593" indent="0">
              <a:buNone/>
              <a:defRPr sz="1800"/>
            </a:lvl4pPr>
            <a:lvl5pPr marL="1646124" indent="0">
              <a:buNone/>
              <a:defRPr sz="1800"/>
            </a:lvl5pPr>
            <a:lvl6pPr marL="2057655" indent="0">
              <a:buNone/>
              <a:defRPr sz="1800"/>
            </a:lvl6pPr>
            <a:lvl7pPr marL="2469187" indent="0">
              <a:buNone/>
              <a:defRPr sz="1800"/>
            </a:lvl7pPr>
            <a:lvl8pPr marL="2880718" indent="0">
              <a:buNone/>
              <a:defRPr sz="1800"/>
            </a:lvl8pPr>
            <a:lvl9pPr marL="3292248" indent="0">
              <a:buNone/>
              <a:defRPr sz="18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40"/>
            </a:lvl1pPr>
            <a:lvl2pPr marL="411531" indent="0">
              <a:buNone/>
              <a:defRPr sz="1260"/>
            </a:lvl2pPr>
            <a:lvl3pPr marL="823063" indent="0">
              <a:buNone/>
              <a:defRPr sz="1080"/>
            </a:lvl3pPr>
            <a:lvl4pPr marL="1234593" indent="0">
              <a:buNone/>
              <a:defRPr sz="900"/>
            </a:lvl4pPr>
            <a:lvl5pPr marL="1646124" indent="0">
              <a:buNone/>
              <a:defRPr sz="900"/>
            </a:lvl5pPr>
            <a:lvl6pPr marL="2057655" indent="0">
              <a:buNone/>
              <a:defRPr sz="900"/>
            </a:lvl6pPr>
            <a:lvl7pPr marL="2469187" indent="0">
              <a:buNone/>
              <a:defRPr sz="900"/>
            </a:lvl7pPr>
            <a:lvl8pPr marL="2880718" indent="0">
              <a:buNone/>
              <a:defRPr sz="900"/>
            </a:lvl8pPr>
            <a:lvl9pPr marL="3292248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DA243371-C6A7-4934-930F-24FDA98533E9}" type="datetimeFigureOut">
              <a:rPr lang="es-CO" smtClean="0">
                <a:solidFill>
                  <a:prstClr val="black"/>
                </a:solidFill>
              </a:rPr>
              <a:pPr/>
              <a:t>04/02/2016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26ED2FB-4281-4D4E-BA7C-77A416A3178D}" type="slidenum">
              <a:rPr lang="es-CO" smtClean="0">
                <a:solidFill>
                  <a:prstClr val="black"/>
                </a:solidFill>
              </a:rPr>
              <a:pPr/>
              <a:t>‹Nº›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531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" y="0"/>
            <a:ext cx="1219116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376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94" r:id="rId13"/>
  </p:sldLayoutIdLst>
  <p:txStyles>
    <p:titleStyle>
      <a:lvl1pPr algn="l" defTabSz="823063" rtl="0" eaLnBrk="1" latinLnBrk="0" hangingPunct="1">
        <a:lnSpc>
          <a:spcPct val="90000"/>
        </a:lnSpc>
        <a:spcBef>
          <a:spcPct val="0"/>
        </a:spcBef>
        <a:buNone/>
        <a:defRPr sz="39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65" indent="-205765" algn="l" defTabSz="823063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1" kern="1200">
          <a:solidFill>
            <a:schemeClr val="tx1"/>
          </a:solidFill>
          <a:latin typeface="+mn-lt"/>
          <a:ea typeface="+mn-ea"/>
          <a:cs typeface="+mn-cs"/>
        </a:defRPr>
      </a:lvl1pPr>
      <a:lvl2pPr marL="617296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828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359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890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421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952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483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8014" indent="-205765" algn="l" defTabSz="823063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531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3063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593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6124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655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9187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718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2248" algn="l" defTabSz="823063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mailto:cabinaco@co.geainternacional.com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5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31.wav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5" Type="http://schemas.openxmlformats.org/officeDocument/2006/relationships/audio" Target="../media/audio11.wa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2883178" y="4313589"/>
            <a:ext cx="57283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600" b="1" dirty="0"/>
          </a:p>
          <a:p>
            <a:pPr algn="ctr"/>
            <a:r>
              <a:rPr lang="es-CO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Dra. Bertha lucia Varela Rojas.</a:t>
            </a:r>
          </a:p>
          <a:p>
            <a:pPr algn="ctr"/>
            <a:r>
              <a:rPr lang="es-CO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Jefe Nacional </a:t>
            </a:r>
            <a:r>
              <a:rPr lang="es-CO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Auditoria Medica</a:t>
            </a:r>
          </a:p>
          <a:p>
            <a:pPr algn="ctr"/>
            <a:r>
              <a:rPr lang="es-CO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Coomeva Medicina Prepagada </a:t>
            </a:r>
          </a:p>
          <a:p>
            <a:pPr algn="ctr"/>
            <a:r>
              <a:rPr lang="es-CO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Enero 2016</a:t>
            </a:r>
            <a:endParaRPr lang="es-CO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2000" b="1" dirty="0"/>
          </a:p>
        </p:txBody>
      </p:sp>
      <p:sp>
        <p:nvSpPr>
          <p:cNvPr id="5" name="6 CuadroTexto"/>
          <p:cNvSpPr txBox="1"/>
          <p:nvPr/>
        </p:nvSpPr>
        <p:spPr>
          <a:xfrm>
            <a:off x="3050603" y="1736830"/>
            <a:ext cx="57283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20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s-CO" sz="3200" b="1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PRODUCTOS DE MEDICINA PREPAGADA </a:t>
            </a:r>
            <a:r>
              <a:rPr lang="es-CO" sz="3200" b="1" dirty="0" smtClean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2016.</a:t>
            </a:r>
            <a:endParaRPr lang="es-CO" sz="3200" b="1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s-E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116" y="2651094"/>
            <a:ext cx="4042130" cy="30284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780630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  <p:sndAc>
          <p:stSnd>
            <p:snd r:embed="rId4" name="camera.wav"/>
          </p:stSnd>
        </p:sndAc>
      </p:transition>
    </mc:Choice>
    <mc:Fallback>
      <p:transition spd="slow">
        <p:fade/>
        <p:sndAc>
          <p:stSnd>
            <p:snd r:embed="rId2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044263" y="146185"/>
            <a:ext cx="10515600" cy="768216"/>
          </a:xfrm>
        </p:spPr>
        <p:txBody>
          <a:bodyPr/>
          <a:lstStyle/>
          <a:p>
            <a:pPr algn="ctr"/>
            <a:r>
              <a:rPr lang="es-CO" sz="2400" b="1" u="sng" dirty="0" smtClean="0"/>
              <a:t>NOVEDADES EN ASISTENCIAS COMO VALORES AGREGADOS PARA ORO Y ORO PLUS</a:t>
            </a:r>
            <a:endParaRPr lang="es-CO" sz="2400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2077792" y="1712890"/>
            <a:ext cx="4224271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ES" b="1" dirty="0" smtClean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Marido Sustituto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siempre que el usuario requiera un servicio de instalación de televisores, repisas, trabajos menores en casa, con un tope de 2 eventos al año un monto de cobertura de hasta $300.000 combinado</a:t>
            </a:r>
            <a:r>
              <a:rPr lang="es-ES" dirty="0" smtClean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26" y="914401"/>
            <a:ext cx="3789952" cy="49291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22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48049" y="184821"/>
            <a:ext cx="10515600" cy="768216"/>
          </a:xfrm>
        </p:spPr>
        <p:txBody>
          <a:bodyPr/>
          <a:lstStyle/>
          <a:p>
            <a:pPr algn="ctr"/>
            <a:r>
              <a:rPr lang="es-CO" sz="2400" b="1" u="sng" dirty="0" smtClean="0"/>
              <a:t>NOVEDADES EN ASISTENCIAS COMO VALORES AGREGADOS PARA ORO Y ORO PLUS</a:t>
            </a:r>
            <a:endParaRPr lang="es-CO" sz="2400" b="1" u="sng" dirty="0"/>
          </a:p>
        </p:txBody>
      </p:sp>
      <p:sp>
        <p:nvSpPr>
          <p:cNvPr id="2" name="Rectángulo 1"/>
          <p:cNvSpPr/>
          <p:nvPr/>
        </p:nvSpPr>
        <p:spPr>
          <a:xfrm>
            <a:off x="1828800" y="811372"/>
            <a:ext cx="7415548" cy="547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CO" b="1" dirty="0" smtClean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Asistencia </a:t>
            </a:r>
            <a:r>
              <a:rPr lang="es-CO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tecnológica telefónica</a:t>
            </a: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resolver inquietudes en materia de configuración de periféricos instalación de antispyware, instalación de anti virus y filtrado de contenidos, instalación y diagnóstico y asesoramiento en problemas de PC, Tablet o Ipad, sin límite de </a:t>
            </a:r>
            <a:r>
              <a:rPr lang="es-ES" dirty="0" smtClean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eventos.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debe tener en cuenta que la solicitud de </a:t>
            </a:r>
            <a:r>
              <a:rPr lang="es-ES" b="1" u="sng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servicio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 a través de </a:t>
            </a:r>
            <a:r>
              <a:rPr lang="es-ES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línea 018000183222 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en </a:t>
            </a:r>
            <a:r>
              <a:rPr lang="es-ES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Bogotá 7431222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confirmación de la prestación de los servicios se hará una vez se valide que la incapacidad sea mayor a 3 días, </a:t>
            </a:r>
            <a:r>
              <a:rPr lang="es-ES" u="sng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los que aplique esta condición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(ejemplo para marido sustituto no aplicaría); </a:t>
            </a:r>
            <a:r>
              <a:rPr lang="es-ES" u="sng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lo cual el usuario debe enviar el scanner de la incapacidad en el transcurso del mismo día de solicitud del servicio a los siguientes correos: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s-ES" sz="2000" b="1" dirty="0">
                <a:solidFill>
                  <a:srgbClr val="0070C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cabinaco@co.geainternacional.com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1200"/>
              </a:spcAft>
            </a:pPr>
            <a:r>
              <a:rPr lang="es-ES" sz="2000" b="1" dirty="0">
                <a:solidFill>
                  <a:srgbClr val="0070C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alvarezc</a:t>
            </a:r>
            <a:r>
              <a:rPr lang="es-ES" sz="2000" b="1" dirty="0">
                <a:solidFill>
                  <a:srgbClr val="0070C0"/>
                </a:solidFill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@co.geainternacional.com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348" y="193767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487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48049" y="184821"/>
            <a:ext cx="10515600" cy="768216"/>
          </a:xfrm>
        </p:spPr>
        <p:txBody>
          <a:bodyPr/>
          <a:lstStyle/>
          <a:p>
            <a:pPr algn="ctr"/>
            <a:r>
              <a:rPr lang="es-CO" sz="2400" b="1" u="sng" dirty="0" smtClean="0"/>
              <a:t>NOVEDADES EN ASISTENCIAS COMO VALORES AGREGADOS PARA TODOS LOS PROGRAMAS</a:t>
            </a:r>
            <a:endParaRPr lang="es-CO" sz="2400" b="1" u="sng" dirty="0"/>
          </a:p>
        </p:txBody>
      </p:sp>
      <p:sp>
        <p:nvSpPr>
          <p:cNvPr id="4" name="Rectángulo 3"/>
          <p:cNvSpPr/>
          <p:nvPr/>
        </p:nvSpPr>
        <p:spPr>
          <a:xfrm>
            <a:off x="1785872" y="1207600"/>
            <a:ext cx="4769476" cy="4834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establece convenio comercial con Gestión Medica en Salud (es un proveedor de medicamentos) </a:t>
            </a:r>
            <a:r>
              <a:rPr lang="es-CO" u="sng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el envío de medicamentos a domicilio a todos los usuarios de Coomeva Medicina Prepagada independiente del programa</a:t>
            </a: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además seguimiento en la finalización de su tratamiento, con un beneficio de descuento del 10% o del 12% si además es asociado a la cooperativa, tienen disponibles todos los medios de pago. 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CO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Líneas de atención en Bogotá 2151772 y resto del país 3105739703.</a:t>
            </a: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C:\Users\CLSAMD47\AppData\Local\Microsoft\Windows\Temporary Internet Files\Content.Outlook\PNUWEZYO\CampanaMedicamentosMP_CC1115-OPC1.jp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953037"/>
            <a:ext cx="3948449" cy="5343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2399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959950" y="1857845"/>
            <a:ext cx="1687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ORO PLUS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692339" y="4210111"/>
            <a:ext cx="2222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TRADICIONAL ESPECIAL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7677427" y="1613353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ASOCIADO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7457784" y="4277926"/>
            <a:ext cx="2226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PLATA JOVEN </a:t>
            </a:r>
          </a:p>
        </p:txBody>
      </p:sp>
      <p:sp>
        <p:nvSpPr>
          <p:cNvPr id="10" name="2 CuadroTexto"/>
          <p:cNvSpPr txBox="1"/>
          <p:nvPr/>
        </p:nvSpPr>
        <p:spPr>
          <a:xfrm>
            <a:off x="5157280" y="5402745"/>
            <a:ext cx="1790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/>
              <a:t>HCM</a:t>
            </a:r>
          </a:p>
        </p:txBody>
      </p:sp>
      <p:sp>
        <p:nvSpPr>
          <p:cNvPr id="15" name="5 Documento"/>
          <p:cNvSpPr/>
          <p:nvPr/>
        </p:nvSpPr>
        <p:spPr>
          <a:xfrm>
            <a:off x="26412" y="26086"/>
            <a:ext cx="5508105" cy="836712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PROGRAMAS CON CONTRATO INDIVIDUAL</a:t>
            </a:r>
            <a:endParaRPr lang="es-CO" sz="20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51" y="2002360"/>
            <a:ext cx="3012225" cy="24097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0700930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fallOver"/>
        <p:sndAc>
          <p:stSnd>
            <p:snd r:embed="rId4" name="suction.wav"/>
          </p:stSnd>
        </p:sndAc>
      </p:transition>
    </mc:Choice>
    <mc:Fallback>
      <p:transition spd="slow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="" xmlns:p14="http://schemas.microsoft.com/office/powerpoint/2010/main" val="12210296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5 Documento"/>
          <p:cNvSpPr/>
          <p:nvPr/>
        </p:nvSpPr>
        <p:spPr>
          <a:xfrm>
            <a:off x="106188" y="115704"/>
            <a:ext cx="3851921" cy="734302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PROGRAMA ORO PLUS NOVEDADES</a:t>
            </a:r>
            <a:endParaRPr lang="es-CO" sz="20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25" y="2749161"/>
            <a:ext cx="1291883" cy="13417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039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935414" y="549276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7411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1524000" y="1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4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14 CuadroTexto"/>
          <p:cNvSpPr txBox="1">
            <a:spLocks noChangeArrowheads="1"/>
          </p:cNvSpPr>
          <p:nvPr/>
        </p:nvSpPr>
        <p:spPr bwMode="auto">
          <a:xfrm>
            <a:off x="5735638" y="438151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 dirty="0"/>
              <a:t>PROGRAMA </a:t>
            </a:r>
          </a:p>
          <a:p>
            <a:pPr algn="ctr" eaLnBrk="1" hangingPunct="1"/>
            <a:r>
              <a:rPr lang="es-ES" sz="2400" b="1" dirty="0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="" xmlns:p14="http://schemas.microsoft.com/office/powerpoint/2010/main" val="490924368"/>
              </p:ext>
            </p:extLst>
          </p:nvPr>
        </p:nvGraphicFramePr>
        <p:xfrm>
          <a:off x="2423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967025" y="1953296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URGENCIAS Y HOSPITALIZACIÒN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3 Rectángulo"/>
          <p:cNvSpPr/>
          <p:nvPr/>
        </p:nvSpPr>
        <p:spPr>
          <a:xfrm>
            <a:off x="7979333" y="2665926"/>
            <a:ext cx="3753319" cy="2137894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honorario medico y gastos clínicos son por </a:t>
            </a:r>
            <a:r>
              <a:rPr lang="es-CO" b="1" dirty="0" smtClean="0">
                <a:solidFill>
                  <a:srgbClr val="FF0000"/>
                </a:solidFill>
              </a:rPr>
              <a:t>Evento/Usuario/Contrato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Son rubros independientes no se suman.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No la bolsa no se reinstala por el mismo evento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3414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2" descr="http://www.imagenesdebebes.com/i/bebe-ensenando-muscul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808" y="1807806"/>
            <a:ext cx="45148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 SABIAS QUE….. LOS TOPES DE ATENCION NEONATAL EN BEBES HIJOS DE MADRE CON PROGRAMA PLATA JOVEN , SON TOPES INDEPENDIENTES DE LA MADRE (CON LOS TOPES DEL ANEXO)?&#10; LA ATENCION NEONATAL ES HASTA 10 DIAS SIEMPRE Y CUANDO SEA INTRAHOSPITALARIA …SIEMPRE SUJETA A TOPES………..&#10;SI NO LO SABIAS …ES MEJOR QUE LO RECUERDES……..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33" y="1807806"/>
            <a:ext cx="5019675" cy="3209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4 CuadroTexto"/>
          <p:cNvSpPr txBox="1">
            <a:spLocks noChangeArrowheads="1"/>
          </p:cNvSpPr>
          <p:nvPr/>
        </p:nvSpPr>
        <p:spPr bwMode="auto">
          <a:xfrm>
            <a:off x="283336" y="695729"/>
            <a:ext cx="39611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 dirty="0"/>
              <a:t>PROGRAMA </a:t>
            </a:r>
            <a:r>
              <a:rPr lang="es-ES" sz="2400" b="1" dirty="0" smtClean="0"/>
              <a:t>PLATA JOVEN</a:t>
            </a:r>
            <a:endParaRPr lang="es-ES" sz="24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74" y="526233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503730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n 3" descr="http://previews.123rf.com/images/pixdesign123/pixdesign1231305/pixdesign123130500088/19474697-3d-white-people-as-road-worker-on-white-background-Stock-Phot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72" y="1279770"/>
            <a:ext cx="4155113" cy="415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&#10;&#10;SABIAS QUE EL TOPE DE MATERIAL DE OSTEOSINTESIS DE 5 SMLV EN EL PROGRAMA PLATA JOVEN ES EXCLUSIVAMENTE PARA TRAUMA?......si no lo sabias es mejor que lo recuerdes….&#10;&#10;&#10;&#10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14" y="1880951"/>
            <a:ext cx="6048375" cy="2952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4 CuadroTexto"/>
          <p:cNvSpPr txBox="1">
            <a:spLocks noChangeArrowheads="1"/>
          </p:cNvSpPr>
          <p:nvPr/>
        </p:nvSpPr>
        <p:spPr bwMode="auto">
          <a:xfrm>
            <a:off x="528034" y="448773"/>
            <a:ext cx="39611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 dirty="0"/>
              <a:t>PROGRAMA </a:t>
            </a:r>
            <a:r>
              <a:rPr lang="es-ES" sz="2400" b="1" dirty="0" smtClean="0"/>
              <a:t>PLATA JOVEN</a:t>
            </a:r>
            <a:endParaRPr lang="es-ES" sz="24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92" y="279277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7248670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="" xmlns:p14="http://schemas.microsoft.com/office/powerpoint/2010/main" val="777468010"/>
              </p:ext>
            </p:extLst>
          </p:nvPr>
        </p:nvGraphicFramePr>
        <p:xfrm>
          <a:off x="2032000" y="719666"/>
          <a:ext cx="653245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5 Documento"/>
          <p:cNvSpPr/>
          <p:nvPr/>
        </p:nvSpPr>
        <p:spPr>
          <a:xfrm>
            <a:off x="106188" y="115703"/>
            <a:ext cx="4440054" cy="721423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NOVEDADES DE PROGRAMA ASOCIADO</a:t>
            </a:r>
            <a:endParaRPr lang="es-CO" sz="20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42" y="1468191"/>
            <a:ext cx="3687639" cy="3721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387996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935414" y="549276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7411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1524000" y="1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14 CuadroTexto"/>
          <p:cNvSpPr txBox="1">
            <a:spLocks noChangeArrowheads="1"/>
          </p:cNvSpPr>
          <p:nvPr/>
        </p:nvSpPr>
        <p:spPr bwMode="auto">
          <a:xfrm>
            <a:off x="5735638" y="438151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 dirty="0"/>
              <a:t>PROGRAMA </a:t>
            </a:r>
          </a:p>
          <a:p>
            <a:pPr algn="ctr" eaLnBrk="1" hangingPunct="1"/>
            <a:r>
              <a:rPr lang="es-ES" sz="2400" b="1" dirty="0" smtClean="0"/>
              <a:t>ASOCIADO</a:t>
            </a:r>
            <a:endParaRPr lang="es-ES" sz="2400" b="1" dirty="0"/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="" xmlns:p14="http://schemas.microsoft.com/office/powerpoint/2010/main" val="339364160"/>
              </p:ext>
            </p:extLst>
          </p:nvPr>
        </p:nvGraphicFramePr>
        <p:xfrm>
          <a:off x="2423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967025" y="1953296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URGENCIAS Y HOSPITALIZACIÒN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3 Rectángulo"/>
          <p:cNvSpPr/>
          <p:nvPr/>
        </p:nvSpPr>
        <p:spPr>
          <a:xfrm>
            <a:off x="7390329" y="2546227"/>
            <a:ext cx="4262907" cy="2189410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honorario medico y gastos clínicos son por </a:t>
            </a:r>
            <a:r>
              <a:rPr lang="es-CO" b="1" dirty="0" smtClean="0">
                <a:solidFill>
                  <a:srgbClr val="FF0000"/>
                </a:solidFill>
              </a:rPr>
              <a:t>Usuario/Evento/Año/Contrato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Son rubros independientes no se suman.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La bolsa no es reinstalable por el mismo diagnostico</a:t>
            </a:r>
            <a:endParaRPr lang="es-CO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82443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odossomosuno.com.mx/portal/wp-content/uploads/2012/10/khan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70" y="883596"/>
            <a:ext cx="5433219" cy="54332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442720" y="1868003"/>
            <a:ext cx="672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ORO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989647" y="4869160"/>
            <a:ext cx="179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TRADICIONAL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8920307" y="1854841"/>
            <a:ext cx="108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CLASICO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918040" y="4909607"/>
            <a:ext cx="827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PLATA</a:t>
            </a:r>
          </a:p>
        </p:txBody>
      </p:sp>
      <p:sp>
        <p:nvSpPr>
          <p:cNvPr id="8" name="5 Documento"/>
          <p:cNvSpPr/>
          <p:nvPr/>
        </p:nvSpPr>
        <p:spPr>
          <a:xfrm>
            <a:off x="0" y="-16254"/>
            <a:ext cx="5508105" cy="836712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PROGRAMAS INMERSOS EN CONTRATO UNICO</a:t>
            </a:r>
            <a:endParaRPr lang="es-CO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281645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  <p:sndAc>
          <p:stSnd>
            <p:snd r:embed="rId4" name="suction.wav"/>
          </p:stSnd>
        </p:sndAc>
      </p:transition>
    </mc:Choice>
    <mc:Fallback>
      <p:transition spd="slow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3345758" y="1687336"/>
            <a:ext cx="5472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s-ES" b="1" dirty="0">
                <a:solidFill>
                  <a:srgbClr val="002060"/>
                </a:solidFill>
              </a:rPr>
              <a:t>COBERTURAS A PARTIR DEL PRIMER DIA DE AFILIACIÓN</a:t>
            </a:r>
          </a:p>
        </p:txBody>
      </p:sp>
      <p:pic>
        <p:nvPicPr>
          <p:cNvPr id="17411" name="19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1450"/>
            <a:ext cx="5638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2" name="1 Grupo"/>
          <p:cNvGrpSpPr>
            <a:grpSpLocks/>
          </p:cNvGrpSpPr>
          <p:nvPr/>
        </p:nvGrpSpPr>
        <p:grpSpPr bwMode="auto">
          <a:xfrm>
            <a:off x="1725973" y="2564904"/>
            <a:ext cx="6516328" cy="1472903"/>
            <a:chOff x="793026" y="2963239"/>
            <a:chExt cx="6515824" cy="1473894"/>
          </a:xfrm>
        </p:grpSpPr>
        <p:sp>
          <p:nvSpPr>
            <p:cNvPr id="15" name="Redondear rectángulo de esquina del mismo lado 4"/>
            <p:cNvSpPr/>
            <p:nvPr/>
          </p:nvSpPr>
          <p:spPr>
            <a:xfrm>
              <a:off x="4140445" y="3238062"/>
              <a:ext cx="3168405" cy="573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 por accidente o trauma reciente (no mayor a 24 horas)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Urgencias por enfermedad común.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16 CuadroTexto"/>
            <p:cNvSpPr txBox="1">
              <a:spLocks noChangeArrowheads="1"/>
            </p:cNvSpPr>
            <p:nvPr/>
          </p:nvSpPr>
          <p:spPr bwMode="auto">
            <a:xfrm>
              <a:off x="2211782" y="3636792"/>
              <a:ext cx="704795" cy="368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solidFill>
                    <a:srgbClr val="002060"/>
                  </a:solidFill>
                </a:rPr>
                <a:t>100%</a:t>
              </a:r>
            </a:p>
          </p:txBody>
        </p:sp>
        <p:sp>
          <p:nvSpPr>
            <p:cNvPr id="33" name="16 CuadroTexto"/>
            <p:cNvSpPr txBox="1">
              <a:spLocks noChangeArrowheads="1"/>
            </p:cNvSpPr>
            <p:nvPr/>
          </p:nvSpPr>
          <p:spPr bwMode="auto">
            <a:xfrm>
              <a:off x="793026" y="3975157"/>
              <a:ext cx="3707396" cy="461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s-ES" sz="1200" b="1" dirty="0">
                  <a:solidFill>
                    <a:srgbClr val="002060"/>
                  </a:solidFill>
                </a:rPr>
                <a:t>Copago por Enfermedad Común $ </a:t>
              </a:r>
              <a:r>
                <a:rPr lang="es-ES" sz="1200" b="1" dirty="0" smtClean="0">
                  <a:solidFill>
                    <a:srgbClr val="002060"/>
                  </a:solidFill>
                </a:rPr>
                <a:t>21.800 </a:t>
              </a:r>
              <a:r>
                <a:rPr lang="es-ES" sz="1200" b="1" dirty="0">
                  <a:solidFill>
                    <a:srgbClr val="002060"/>
                  </a:solidFill>
                </a:rPr>
                <a:t>(incluido IVA)</a:t>
              </a:r>
            </a:p>
            <a:p>
              <a:pPr algn="ctr" eaLnBrk="1" hangingPunct="1">
                <a:defRPr/>
              </a:pPr>
              <a:r>
                <a:rPr lang="es-ES" sz="1200" b="1" dirty="0">
                  <a:solidFill>
                    <a:srgbClr val="002060"/>
                  </a:solidFill>
                </a:rPr>
                <a:t>Copago por Accidente o trauma$ 0</a:t>
              </a:r>
            </a:p>
          </p:txBody>
        </p:sp>
        <p:pic>
          <p:nvPicPr>
            <p:cNvPr id="17423" name="20 Imagen" descr="TIT_TRADICIONAL_URGENCIA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963239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13" name="2 Grupo"/>
          <p:cNvGrpSpPr>
            <a:grpSpLocks/>
          </p:cNvGrpSpPr>
          <p:nvPr/>
        </p:nvGrpSpPr>
        <p:grpSpPr bwMode="auto">
          <a:xfrm>
            <a:off x="1912938" y="4279405"/>
            <a:ext cx="6335712" cy="1800225"/>
            <a:chOff x="1044074" y="4725144"/>
            <a:chExt cx="6336214" cy="1800419"/>
          </a:xfrm>
        </p:grpSpPr>
        <p:sp>
          <p:nvSpPr>
            <p:cNvPr id="10" name="Redondear rectángulo de esquina del mismo lado 4"/>
            <p:cNvSpPr/>
            <p:nvPr/>
          </p:nvSpPr>
          <p:spPr bwMode="auto">
            <a:xfrm>
              <a:off x="4093903" y="4725144"/>
              <a:ext cx="1846409" cy="1371748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Médico General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Especialistas: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Ginecología y Obstetricia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Otorrino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Medicina Interna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Dermatología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dondear rectángulo de esquina del mismo lado 4"/>
            <p:cNvSpPr/>
            <p:nvPr/>
          </p:nvSpPr>
          <p:spPr bwMode="auto">
            <a:xfrm>
              <a:off x="6075260" y="5085546"/>
              <a:ext cx="1305028" cy="79224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Traumatología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Psiquiatría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Pediatría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16 CuadroTexto"/>
            <p:cNvSpPr txBox="1">
              <a:spLocks noChangeArrowheads="1"/>
            </p:cNvSpPr>
            <p:nvPr/>
          </p:nvSpPr>
          <p:spPr bwMode="auto">
            <a:xfrm>
              <a:off x="1985536" y="5447535"/>
              <a:ext cx="1289152" cy="3683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s-ES" b="1" dirty="0">
                  <a:solidFill>
                    <a:srgbClr val="002060"/>
                  </a:solidFill>
                </a:rPr>
                <a:t>ILIMITADAS</a:t>
              </a:r>
            </a:p>
          </p:txBody>
        </p:sp>
        <p:sp>
          <p:nvSpPr>
            <p:cNvPr id="34" name="16 CuadroTexto"/>
            <p:cNvSpPr txBox="1">
              <a:spLocks noChangeArrowheads="1"/>
            </p:cNvSpPr>
            <p:nvPr/>
          </p:nvSpPr>
          <p:spPr bwMode="auto">
            <a:xfrm>
              <a:off x="1044074" y="5879381"/>
              <a:ext cx="3094282" cy="646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s-ES" sz="1200" b="1" dirty="0">
                  <a:solidFill>
                    <a:srgbClr val="002060"/>
                  </a:solidFill>
                </a:rPr>
                <a:t>Copago  Medico General  $ </a:t>
              </a:r>
              <a:r>
                <a:rPr lang="es-ES" sz="1200" b="1" dirty="0" smtClean="0">
                  <a:solidFill>
                    <a:srgbClr val="002060"/>
                  </a:solidFill>
                </a:rPr>
                <a:t>8.500 </a:t>
              </a:r>
              <a:r>
                <a:rPr lang="es-ES" sz="1200" b="1" dirty="0">
                  <a:solidFill>
                    <a:srgbClr val="002060"/>
                  </a:solidFill>
                </a:rPr>
                <a:t>Incluido IVA</a:t>
              </a:r>
            </a:p>
            <a:p>
              <a:pPr algn="ctr" eaLnBrk="1" hangingPunct="1">
                <a:defRPr/>
              </a:pPr>
              <a:r>
                <a:rPr lang="es-ES" sz="1200" b="1" dirty="0">
                  <a:solidFill>
                    <a:srgbClr val="002060"/>
                  </a:solidFill>
                </a:rPr>
                <a:t>Copago  Especialista $ </a:t>
              </a:r>
              <a:r>
                <a:rPr lang="es-ES" sz="1200" b="1" dirty="0" smtClean="0">
                  <a:solidFill>
                    <a:srgbClr val="002060"/>
                  </a:solidFill>
                </a:rPr>
                <a:t>12.700 </a:t>
              </a:r>
              <a:r>
                <a:rPr lang="es-ES" sz="1200" b="1" dirty="0">
                  <a:solidFill>
                    <a:srgbClr val="002060"/>
                  </a:solidFill>
                </a:rPr>
                <a:t>Incluido IVA</a:t>
              </a:r>
            </a:p>
            <a:p>
              <a:pPr algn="ctr" eaLnBrk="1" hangingPunct="1">
                <a:defRPr/>
              </a:pPr>
              <a:endParaRPr lang="es-ES" sz="1200" b="1" dirty="0">
                <a:solidFill>
                  <a:srgbClr val="002060"/>
                </a:solidFill>
              </a:endParaRPr>
            </a:p>
          </p:txBody>
        </p:sp>
        <p:pic>
          <p:nvPicPr>
            <p:cNvPr id="17419" name="21 Imagen" descr="TIT_TRADICIONAL_CONSULTA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725144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414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1" y="3169743"/>
            <a:ext cx="235902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dondear rectángulo de esquina del mismo lado 4"/>
          <p:cNvSpPr/>
          <p:nvPr/>
        </p:nvSpPr>
        <p:spPr bwMode="auto">
          <a:xfrm>
            <a:off x="9633263" y="769219"/>
            <a:ext cx="1304925" cy="79216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Courier New" pitchFamily="49" charset="0"/>
              <a:buChar char="o"/>
              <a:defRPr/>
            </a:pPr>
            <a:r>
              <a:rPr lang="es-ES" sz="1400" b="1" dirty="0" smtClean="0">
                <a:solidFill>
                  <a:srgbClr val="FF0000"/>
                </a:solidFill>
              </a:rPr>
              <a:t>CONSULTA ESPECIALIZADA 48.000</a:t>
            </a:r>
            <a:endParaRPr lang="es-E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188940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3"/>
          <p:cNvSpPr>
            <a:spLocks noGrp="1"/>
          </p:cNvSpPr>
          <p:nvPr>
            <p:ph type="title"/>
          </p:nvPr>
        </p:nvSpPr>
        <p:spPr bwMode="auto">
          <a:xfrm>
            <a:off x="2054225" y="1484314"/>
            <a:ext cx="8229600" cy="50958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CO" sz="2800" b="1" dirty="0"/>
              <a:t>QUE NECESITAMOS DEL </a:t>
            </a:r>
            <a:r>
              <a:rPr lang="es-CO" sz="2800" b="1" dirty="0" smtClean="0"/>
              <a:t>AREA COMERCIAL</a:t>
            </a:r>
            <a:endParaRPr lang="es-CO" sz="2800" b="1" dirty="0"/>
          </a:p>
        </p:txBody>
      </p:sp>
      <p:sp>
        <p:nvSpPr>
          <p:cNvPr id="8" name="Marcador de contenido 7"/>
          <p:cNvSpPr>
            <a:spLocks noGrp="1"/>
          </p:cNvSpPr>
          <p:nvPr>
            <p:ph sz="quarter" idx="4"/>
          </p:nvPr>
        </p:nvSpPr>
        <p:spPr>
          <a:xfrm>
            <a:off x="6743948" y="2847875"/>
            <a:ext cx="4434915" cy="1801397"/>
          </a:xfrm>
        </p:spPr>
        <p:txBody>
          <a:bodyPr/>
          <a:lstStyle/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Que reporten el formato con las condiciones del colectivo negociado en la Matriz de Solicitud correctamente diligenciada</a:t>
            </a:r>
          </a:p>
          <a:p>
            <a:pPr marL="0" indent="0">
              <a:buNone/>
              <a:defRPr/>
            </a:pPr>
            <a:endParaRPr lang="es-CO" dirty="0" smtClean="0"/>
          </a:p>
          <a:p>
            <a:pPr>
              <a:defRPr/>
            </a:pPr>
            <a:endParaRPr lang="es-CO" dirty="0"/>
          </a:p>
        </p:txBody>
      </p:sp>
      <p:pic>
        <p:nvPicPr>
          <p:cNvPr id="31748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6" y="2457450"/>
            <a:ext cx="4545013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14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77" y="352426"/>
            <a:ext cx="405288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0016112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7763" y="1700983"/>
            <a:ext cx="4044950" cy="2808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0714" y="1700983"/>
            <a:ext cx="3773487" cy="280828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1 Título"/>
          <p:cNvSpPr txBox="1">
            <a:spLocks/>
          </p:cNvSpPr>
          <p:nvPr/>
        </p:nvSpPr>
        <p:spPr bwMode="auto">
          <a:xfrm>
            <a:off x="1943100" y="4580708"/>
            <a:ext cx="37211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O" sz="1400">
                <a:cs typeface="Arial" panose="020B0604020202020204" pitchFamily="34" charset="0"/>
              </a:rPr>
              <a:t>Dirigida a empleadores donde podrán consultar y solicitar de sus usuarios: certificaciones, verificaciones de contrato, búsqueda en red de prestadores, entre otros.</a:t>
            </a:r>
          </a:p>
        </p:txBody>
      </p:sp>
      <p:sp>
        <p:nvSpPr>
          <p:cNvPr id="58373" name="1 Título"/>
          <p:cNvSpPr txBox="1">
            <a:spLocks/>
          </p:cNvSpPr>
          <p:nvPr/>
        </p:nvSpPr>
        <p:spPr bwMode="auto">
          <a:xfrm>
            <a:off x="6227763" y="4580708"/>
            <a:ext cx="404495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s-CO" sz="1400">
                <a:cs typeface="Arial" panose="020B0604020202020204" pitchFamily="34" charset="0"/>
              </a:rPr>
              <a:t>Autorizaciones médicas en tres simples pasos: Escanear, Enviar y Recibir la autorización física, la cual le estará llegado en un plazo máximo de tres (3) días, para acceder al servicio.</a:t>
            </a:r>
          </a:p>
        </p:txBody>
      </p:sp>
      <p:sp>
        <p:nvSpPr>
          <p:cNvPr id="12" name="11 Redondear rectángulo de esquina del mismo lado"/>
          <p:cNvSpPr/>
          <p:nvPr/>
        </p:nvSpPr>
        <p:spPr>
          <a:xfrm>
            <a:off x="6479063" y="692696"/>
            <a:ext cx="1992952" cy="864096"/>
          </a:xfrm>
          <a:prstGeom prst="round2Same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377" name="12 CuadroTexto"/>
          <p:cNvSpPr txBox="1">
            <a:spLocks noChangeArrowheads="1"/>
          </p:cNvSpPr>
          <p:nvPr/>
        </p:nvSpPr>
        <p:spPr bwMode="auto">
          <a:xfrm>
            <a:off x="6557963" y="837383"/>
            <a:ext cx="1841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14" tIns="45257" rIns="90514" bIns="45257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CO" sz="2000" b="1">
                <a:solidFill>
                  <a:srgbClr val="0000FF"/>
                </a:solidFill>
                <a:latin typeface="Calibri" panose="020F0502020204030204" pitchFamily="34" charset="0"/>
              </a:rPr>
              <a:t>Autorizaciones vía email</a:t>
            </a:r>
          </a:p>
        </p:txBody>
      </p:sp>
      <p:sp>
        <p:nvSpPr>
          <p:cNvPr id="14" name="13 Redondear rectángulo de esquina del mismo lado"/>
          <p:cNvSpPr/>
          <p:nvPr/>
        </p:nvSpPr>
        <p:spPr>
          <a:xfrm>
            <a:off x="2014567" y="692696"/>
            <a:ext cx="1992952" cy="864096"/>
          </a:xfrm>
          <a:prstGeom prst="round2Same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381" name="14 CuadroTexto"/>
          <p:cNvSpPr txBox="1">
            <a:spLocks noChangeArrowheads="1"/>
          </p:cNvSpPr>
          <p:nvPr/>
        </p:nvSpPr>
        <p:spPr bwMode="auto">
          <a:xfrm>
            <a:off x="2170113" y="964382"/>
            <a:ext cx="165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14" tIns="45257" rIns="90514" bIns="45257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CO" sz="2000" b="1">
                <a:solidFill>
                  <a:srgbClr val="0000FF"/>
                </a:solidFill>
                <a:latin typeface="Calibri" panose="020F0502020204030204" pitchFamily="34" charset="0"/>
              </a:rPr>
              <a:t>Línea LISA</a:t>
            </a:r>
          </a:p>
        </p:txBody>
      </p:sp>
    </p:spTree>
    <p:extLst>
      <p:ext uri="{BB962C8B-B14F-4D97-AF65-F5344CB8AC3E}">
        <p14:creationId xmlns="" xmlns:p14="http://schemas.microsoft.com/office/powerpoint/2010/main" val="852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6533" y="234401"/>
            <a:ext cx="10515600" cy="1471747"/>
          </a:xfrm>
        </p:spPr>
        <p:txBody>
          <a:bodyPr/>
          <a:lstStyle/>
          <a:p>
            <a:pPr algn="ctr"/>
            <a:r>
              <a:rPr lang="es-CO" sz="3200" b="1" u="sng" dirty="0" smtClean="0"/>
              <a:t>EXCLUSIONES SURA- COBERTURA COOMEVA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15922" y="1287887"/>
            <a:ext cx="6915954" cy="4481848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Cirugía de Queratocono.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Algunas disfunciones de ATM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Ligadura de trompas, Vasectomia, inserción y retiro de dispositivos intrauterinos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Cirugía Bariatrica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Exámenes de ingreso al colegio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Trauma por guerra, rebelión o catástrofe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Control de tope para cambio de prótesis articular (periodo de 3 años entre la </a:t>
            </a:r>
            <a:r>
              <a:rPr lang="es-CO" b="1" dirty="0">
                <a:latin typeface="+mj-lt"/>
                <a:ea typeface="Times New Roman" pitchFamily="18" charset="0"/>
                <a:cs typeface="Arial" charset="0"/>
              </a:rPr>
              <a:t>F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echa de colocación y el cambio)</a:t>
            </a: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1504733"/>
            <a:ext cx="3138296" cy="4411379"/>
          </a:xfrm>
          <a:prstGeom prst="rect">
            <a:avLst/>
          </a:prstGeom>
        </p:spPr>
      </p:pic>
      <p:sp>
        <p:nvSpPr>
          <p:cNvPr id="5" name="Señal de prohibido 4"/>
          <p:cNvSpPr/>
          <p:nvPr/>
        </p:nvSpPr>
        <p:spPr>
          <a:xfrm>
            <a:off x="10754933" y="2720510"/>
            <a:ext cx="914400" cy="914400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9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6533" y="173564"/>
            <a:ext cx="10515600" cy="1471747"/>
          </a:xfrm>
        </p:spPr>
        <p:txBody>
          <a:bodyPr/>
          <a:lstStyle/>
          <a:p>
            <a:pPr algn="ctr"/>
            <a:r>
              <a:rPr lang="es-CO" sz="3200" b="1" u="sng" dirty="0" smtClean="0"/>
              <a:t>EXCLUSIONES SURA- COBERTURA COOMEVA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31645" y="1331528"/>
            <a:ext cx="6000337" cy="1334282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Servicio Odontológico en lo relacionado a controles preventivos, profilaxis, detartraje, aplicación de flúor, examen clínico, radiografías periapicales, laboratorios solicitados por el odontólogo por algunas de las condiciones mencionadas </a:t>
            </a: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1504733"/>
            <a:ext cx="3138296" cy="4411379"/>
          </a:xfrm>
          <a:prstGeom prst="rect">
            <a:avLst/>
          </a:prstGeom>
        </p:spPr>
      </p:pic>
      <p:sp>
        <p:nvSpPr>
          <p:cNvPr id="5" name="Señal de prohibido 4"/>
          <p:cNvSpPr/>
          <p:nvPr/>
        </p:nvSpPr>
        <p:spPr>
          <a:xfrm>
            <a:off x="10754933" y="2720510"/>
            <a:ext cx="914400" cy="914400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14" y="3634910"/>
            <a:ext cx="5499279" cy="247789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322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6533" y="234401"/>
            <a:ext cx="10515600" cy="1471747"/>
          </a:xfrm>
        </p:spPr>
        <p:txBody>
          <a:bodyPr/>
          <a:lstStyle/>
          <a:p>
            <a:pPr algn="ctr"/>
            <a:r>
              <a:rPr lang="es-CO" sz="3200" b="1" u="sng" dirty="0" smtClean="0"/>
              <a:t>DIFERENCIA SURA- COBERTURA COOMEVA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15922" y="1287886"/>
            <a:ext cx="6915954" cy="4765183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SURA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Escleroterapia copago 40.000 periodo de carencia 5 años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COOMEVA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Escleroterapia copago 30.600 desde el primer día afiliación  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SURA: 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consulta externa de Psicología hasta 24 consultas solo en la red por año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COOMEVA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Ilimitada en toda la red por año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SURA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3 ecografías para embarazos normales cuando hay derecho a la maternidad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COOMEVA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una eco TV, dos ecos nivel 2, una eco nivel 3 un PBF, una eco de circulación feto-placentaria</a:t>
            </a:r>
          </a:p>
          <a:p>
            <a:pPr>
              <a:defRPr/>
            </a:pPr>
            <a:endParaRPr lang="es-CO" b="1" dirty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 marL="0" indent="0">
              <a:buNone/>
              <a:defRPr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1504733"/>
            <a:ext cx="3138296" cy="4411379"/>
          </a:xfrm>
          <a:prstGeom prst="rect">
            <a:avLst/>
          </a:prstGeom>
        </p:spPr>
      </p:pic>
      <p:sp>
        <p:nvSpPr>
          <p:cNvPr id="5" name="Señal de prohibido 4"/>
          <p:cNvSpPr/>
          <p:nvPr/>
        </p:nvSpPr>
        <p:spPr>
          <a:xfrm>
            <a:off x="10754933" y="2720510"/>
            <a:ext cx="914400" cy="914400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45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6533" y="234401"/>
            <a:ext cx="10515600" cy="1471747"/>
          </a:xfrm>
        </p:spPr>
        <p:txBody>
          <a:bodyPr/>
          <a:lstStyle/>
          <a:p>
            <a:pPr algn="ctr"/>
            <a:r>
              <a:rPr lang="es-CO" sz="3200" b="1" u="sng" dirty="0" smtClean="0"/>
              <a:t>DIFERENCIA SURA- COBERTURA COOMEVA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15921" y="1287887"/>
            <a:ext cx="6715115" cy="4121240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SURA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Ingreso de menores solos </a:t>
            </a: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no nacidos en la póliza a partir de los 6 meses acompañado al menos por alguno de los padres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COOMEVA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ingreso desde el primer día de nacidos sin necesidad de estar con uno de los padres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SURA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No cubre lesiones por deporte de alto riesgo</a:t>
            </a:r>
          </a:p>
          <a:p>
            <a:pPr>
              <a:defRPr/>
            </a:pPr>
            <a:r>
              <a:rPr lang="es-CO" b="1" u="sng" dirty="0" smtClean="0">
                <a:latin typeface="+mj-lt"/>
                <a:ea typeface="Times New Roman" pitchFamily="18" charset="0"/>
                <a:cs typeface="Arial" charset="0"/>
              </a:rPr>
              <a:t>COOMEVA</a:t>
            </a: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: los cubre si no son practica profesional</a:t>
            </a:r>
          </a:p>
          <a:p>
            <a:pPr marL="0" indent="0">
              <a:buNone/>
              <a:defRPr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1504733"/>
            <a:ext cx="3138296" cy="4411379"/>
          </a:xfrm>
          <a:prstGeom prst="rect">
            <a:avLst/>
          </a:prstGeom>
        </p:spPr>
      </p:pic>
      <p:sp>
        <p:nvSpPr>
          <p:cNvPr id="5" name="Señal de prohibido 4"/>
          <p:cNvSpPr/>
          <p:nvPr/>
        </p:nvSpPr>
        <p:spPr>
          <a:xfrm>
            <a:off x="10754933" y="2720510"/>
            <a:ext cx="914400" cy="914400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95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6533" y="234401"/>
            <a:ext cx="10515600" cy="1471747"/>
          </a:xfrm>
        </p:spPr>
        <p:txBody>
          <a:bodyPr/>
          <a:lstStyle/>
          <a:p>
            <a:pPr algn="ctr"/>
            <a:r>
              <a:rPr lang="es-CO" sz="3200" b="1" u="sng" dirty="0" smtClean="0"/>
              <a:t>DIFERENCIA SURA- COBERTURA COOMEVA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15921" y="1287886"/>
            <a:ext cx="6715115" cy="4288665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b="1" u="sng" dirty="0" smtClean="0">
                <a:solidFill>
                  <a:srgbClr val="FF0000"/>
                </a:solidFill>
                <a:latin typeface="+mj-lt"/>
                <a:ea typeface="Times New Roman" pitchFamily="18" charset="0"/>
                <a:cs typeface="Arial" charset="0"/>
              </a:rPr>
              <a:t>VALORES AGREGADOS SIN EXTRA PRIMA</a:t>
            </a:r>
            <a:endParaRPr lang="es-CO" b="1" dirty="0">
              <a:latin typeface="+mj-lt"/>
              <a:ea typeface="Times New Roman" pitchFamily="18" charset="0"/>
              <a:cs typeface="Arial" charset="0"/>
            </a:endParaRP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Asistencias (mensajería, acompañamiento, marido sustituto, asistencia tecnológica y Jurídica, traslado a citas medicas)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Asistencia telefónica para Nutrición y Psicología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Urgencias odontológicas domiciliarias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Convenio con Gestión medica en salud con descuento adicional para el asociado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Assist Card </a:t>
            </a:r>
          </a:p>
          <a:p>
            <a:pPr>
              <a:defRPr/>
            </a:pPr>
            <a:r>
              <a:rPr lang="es-CO" b="1" dirty="0" smtClean="0">
                <a:latin typeface="+mj-lt"/>
                <a:ea typeface="Times New Roman" pitchFamily="18" charset="0"/>
                <a:cs typeface="Arial" charset="0"/>
              </a:rPr>
              <a:t>Seguro de vida.</a:t>
            </a:r>
          </a:p>
          <a:p>
            <a:pPr>
              <a:defRPr/>
            </a:pPr>
            <a:endParaRPr lang="es-CO" b="1" dirty="0" smtClean="0">
              <a:latin typeface="+mj-lt"/>
              <a:ea typeface="Times New Roman" pitchFamily="18" charset="0"/>
              <a:cs typeface="Arial" charset="0"/>
            </a:endParaRPr>
          </a:p>
          <a:p>
            <a:pPr marL="0" indent="0">
              <a:buNone/>
              <a:defRPr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77" y="1504733"/>
            <a:ext cx="3138296" cy="4411379"/>
          </a:xfrm>
          <a:prstGeom prst="rect">
            <a:avLst/>
          </a:prstGeom>
        </p:spPr>
      </p:pic>
      <p:sp>
        <p:nvSpPr>
          <p:cNvPr id="5" name="Señal de prohibido 4"/>
          <p:cNvSpPr/>
          <p:nvPr/>
        </p:nvSpPr>
        <p:spPr>
          <a:xfrm>
            <a:off x="10754933" y="2720510"/>
            <a:ext cx="914400" cy="914400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05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200" b="1" u="sng" dirty="0" smtClean="0"/>
              <a:t>PRIMAS Y AJUSTES DE TARIFA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2034862" y="1287886"/>
            <a:ext cx="8216721" cy="4855337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Sección IX numeral 3 contrato SURAMERICANA:</a:t>
            </a:r>
          </a:p>
          <a:p>
            <a:pPr marL="0" indent="0">
              <a:buNone/>
            </a:pPr>
            <a:r>
              <a:rPr lang="es-CO" dirty="0" smtClean="0"/>
              <a:t> </a:t>
            </a:r>
            <a:r>
              <a:rPr lang="es-CO" b="1" u="sng" dirty="0" smtClean="0">
                <a:solidFill>
                  <a:srgbClr val="FF0000"/>
                </a:solidFill>
              </a:rPr>
              <a:t>Ajuste </a:t>
            </a:r>
            <a:r>
              <a:rPr lang="es-CO" b="1" u="sng" dirty="0">
                <a:solidFill>
                  <a:srgbClr val="FF0000"/>
                </a:solidFill>
              </a:rPr>
              <a:t>de Tarifas.</a:t>
            </a:r>
            <a:r>
              <a:rPr lang="es-CO" dirty="0"/>
              <a:t> </a:t>
            </a:r>
            <a:r>
              <a:rPr lang="es-CO" dirty="0" smtClean="0"/>
              <a:t>“ La </a:t>
            </a:r>
            <a:r>
              <a:rPr lang="es-CO" dirty="0"/>
              <a:t>tarifa a cobrar por cada asegurado</a:t>
            </a:r>
          </a:p>
          <a:p>
            <a:pPr marL="0" indent="0">
              <a:buNone/>
            </a:pPr>
            <a:r>
              <a:rPr lang="es-CO" dirty="0"/>
              <a:t>al inicio de una nueva vigencia anual, será el establecido</a:t>
            </a:r>
          </a:p>
          <a:p>
            <a:pPr marL="0" indent="0">
              <a:buNone/>
            </a:pPr>
            <a:r>
              <a:rPr lang="es-CO" dirty="0"/>
              <a:t>por SURAMERICANA, con base en los rangos de edad bajo</a:t>
            </a:r>
          </a:p>
          <a:p>
            <a:pPr marL="0" indent="0">
              <a:buNone/>
            </a:pPr>
            <a:r>
              <a:rPr lang="es-CO" dirty="0"/>
              <a:t>los cuales ha sido calculada la tarifa. </a:t>
            </a:r>
            <a:r>
              <a:rPr lang="es-CO" sz="2400" b="1" i="1" u="sng" dirty="0">
                <a:solidFill>
                  <a:srgbClr val="FF0000"/>
                </a:solidFill>
              </a:rPr>
              <a:t>La tarifa podrá sufrir</a:t>
            </a:r>
          </a:p>
          <a:p>
            <a:pPr marL="0" indent="0">
              <a:buNone/>
            </a:pPr>
            <a:r>
              <a:rPr lang="es-CO" sz="2400" b="1" i="1" u="sng" dirty="0">
                <a:solidFill>
                  <a:srgbClr val="FF0000"/>
                </a:solidFill>
              </a:rPr>
              <a:t>modificaciones según los estudios actuariales que analizan</a:t>
            </a:r>
          </a:p>
          <a:p>
            <a:pPr marL="0" indent="0">
              <a:buNone/>
            </a:pPr>
            <a:r>
              <a:rPr lang="es-CO" sz="2400" b="1" i="1" u="sng" dirty="0">
                <a:solidFill>
                  <a:srgbClr val="FF0000"/>
                </a:solidFill>
              </a:rPr>
              <a:t>y valoran la variación en las frecuencias y severidades en</a:t>
            </a:r>
          </a:p>
          <a:p>
            <a:pPr marL="0" indent="0">
              <a:buNone/>
            </a:pPr>
            <a:r>
              <a:rPr lang="es-CO" sz="2400" b="1" i="1" u="sng" dirty="0">
                <a:solidFill>
                  <a:srgbClr val="FF0000"/>
                </a:solidFill>
              </a:rPr>
              <a:t>la utilización de los servicios</a:t>
            </a:r>
            <a:r>
              <a:rPr lang="es-CO" dirty="0"/>
              <a:t>. Esto pudiera llevar a que</a:t>
            </a:r>
          </a:p>
          <a:p>
            <a:pPr marL="0" indent="0">
              <a:buNone/>
            </a:pPr>
            <a:r>
              <a:rPr lang="es-CO" dirty="0"/>
              <a:t>se modifiquen o reajusten los diferentes rangos de edad</a:t>
            </a:r>
          </a:p>
          <a:p>
            <a:pPr marL="0" indent="0">
              <a:buNone/>
            </a:pPr>
            <a:r>
              <a:rPr lang="es-CO" dirty="0"/>
              <a:t>existentes </a:t>
            </a:r>
            <a:r>
              <a:rPr lang="es-CO" dirty="0" smtClean="0"/>
              <a:t>actualmente”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11" y="251471"/>
            <a:ext cx="2237190" cy="13160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16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200" b="1" u="sng" dirty="0" smtClean="0"/>
              <a:t>PRIMAS Y AJUSTES DE TARIFA</a:t>
            </a:r>
            <a:endParaRPr lang="es-CO" sz="3200" b="1" u="sng" dirty="0"/>
          </a:p>
        </p:txBody>
      </p:sp>
      <p:sp>
        <p:nvSpPr>
          <p:cNvPr id="3" name="Marcador de contenido 7"/>
          <p:cNvSpPr txBox="1">
            <a:spLocks/>
          </p:cNvSpPr>
          <p:nvPr/>
        </p:nvSpPr>
        <p:spPr>
          <a:xfrm>
            <a:off x="1893194" y="1484530"/>
            <a:ext cx="9736429" cy="3782929"/>
          </a:xfrm>
          <a:prstGeom prst="rect">
            <a:avLst/>
          </a:prstGeom>
        </p:spPr>
        <p:txBody>
          <a:bodyPr/>
          <a:lstStyle>
            <a:lvl1pPr marL="205765" indent="-205765" algn="l" defTabSz="823063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52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7296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828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359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51890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421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74952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86483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98014" indent="-205765" algn="l" defTabSz="823063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 smtClean="0"/>
              <a:t>Las tarifas en Coomeva Medicina Prepagada se modifican por:</a:t>
            </a:r>
          </a:p>
          <a:p>
            <a:r>
              <a:rPr lang="es-CO" b="1" u="sng" dirty="0" smtClean="0">
                <a:solidFill>
                  <a:srgbClr val="FF0000"/>
                </a:solidFill>
              </a:rPr>
              <a:t>Por siniestralidad y rentabilidad esperada sobre PLAN-PROGRAMA no sobre usuario individual</a:t>
            </a:r>
            <a:r>
              <a:rPr lang="es-CO" dirty="0" smtClean="0"/>
              <a:t>, conservando los principio de equidad y suficiencia para el usuario definidos por la Súper salud. </a:t>
            </a:r>
          </a:p>
          <a:p>
            <a:r>
              <a:rPr lang="es-CO" dirty="0" smtClean="0"/>
              <a:t>Descongelamiento de edad</a:t>
            </a:r>
          </a:p>
          <a:p>
            <a:r>
              <a:rPr lang="es-CO" dirty="0" smtClean="0"/>
              <a:t>Variaciones en el IPC en salud</a:t>
            </a:r>
          </a:p>
          <a:p>
            <a:r>
              <a:rPr lang="es-CO" dirty="0" smtClean="0"/>
              <a:t>IPC en aseguramiento privado</a:t>
            </a:r>
          </a:p>
          <a:p>
            <a:r>
              <a:rPr lang="es-CO" dirty="0" smtClean="0"/>
              <a:t>Índice de envejecimiento de la población </a:t>
            </a:r>
          </a:p>
          <a:p>
            <a:r>
              <a:rPr lang="es-CO" dirty="0" smtClean="0"/>
              <a:t>Descuento POS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97" y="168481"/>
            <a:ext cx="2237190" cy="13160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33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="" xmlns:p14="http://schemas.microsoft.com/office/powerpoint/2010/main" val="2770303794"/>
              </p:ext>
            </p:extLst>
          </p:nvPr>
        </p:nvGraphicFramePr>
        <p:xfrm>
          <a:off x="3624064" y="1340768"/>
          <a:ext cx="6384032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http://www.volandojuntos.com/infoptos/ganardinero/dinero_3d_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1" y="2276873"/>
            <a:ext cx="2425421" cy="24254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799816" y="502224"/>
            <a:ext cx="6994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de Ayudas Diagnosticas</a:t>
            </a:r>
          </a:p>
        </p:txBody>
      </p:sp>
      <p:sp>
        <p:nvSpPr>
          <p:cNvPr id="5" name="5 Documento"/>
          <p:cNvSpPr/>
          <p:nvPr/>
        </p:nvSpPr>
        <p:spPr>
          <a:xfrm>
            <a:off x="106188" y="25552"/>
            <a:ext cx="3851921" cy="476672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CLAUSULA </a:t>
            </a:r>
            <a:r>
              <a:rPr lang="es-CO" sz="2000" b="1" dirty="0" smtClean="0">
                <a:solidFill>
                  <a:schemeClr val="bg1"/>
                </a:solidFill>
              </a:rPr>
              <a:t>CUARTA</a:t>
            </a:r>
            <a:endParaRPr lang="es-CO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79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68" y="772733"/>
            <a:ext cx="6619949" cy="49718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627801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wind"/>
        <p:sndAc>
          <p:stSnd>
            <p:snd r:embed="rId5" name="applause.wav"/>
          </p:stSnd>
        </p:sndAc>
      </p:transition>
    </mc:Choice>
    <mc:Fallback>
      <p:transition spd="slow">
        <p:fade/>
        <p:sndAc>
          <p:stSnd>
            <p:snd r:embed="rId3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578" y="1056523"/>
            <a:ext cx="1800200" cy="101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ángulo 2"/>
          <p:cNvSpPr/>
          <p:nvPr/>
        </p:nvSpPr>
        <p:spPr>
          <a:xfrm>
            <a:off x="5701712" y="2010343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s-CO" dirty="0"/>
              <a:t>Los Usuarios De  Programa Oro Y Su Extensión Años Dorados Tendrán Derecho A  Las Ayudas Del Numeral 2.2 Y 2.3  </a:t>
            </a:r>
            <a:r>
              <a:rPr lang="es-CO" u="sng" dirty="0"/>
              <a:t>Una Vez Por Usuario/Padecimiento/Año/Contrato</a:t>
            </a:r>
            <a:r>
              <a:rPr lang="es-CO" dirty="0"/>
              <a:t>, y hasta Un Segundo Por Criterio De Auditoria Medica.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s-CO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dirty="0"/>
              <a:t>No hay proporcionalidad</a:t>
            </a:r>
          </a:p>
          <a:p>
            <a:pPr marL="285750" indent="-285750" algn="just">
              <a:buFont typeface="Arial" pitchFamily="34" charset="0"/>
              <a:buChar char="•"/>
            </a:pPr>
            <a:endParaRPr lang="es-CO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s-CO" dirty="0"/>
              <a:t>El tope es por ayuda no por la suma de ayudas</a:t>
            </a:r>
          </a:p>
        </p:txBody>
      </p:sp>
      <p:sp>
        <p:nvSpPr>
          <p:cNvPr id="7" name="5 Documento"/>
          <p:cNvSpPr/>
          <p:nvPr/>
        </p:nvSpPr>
        <p:spPr>
          <a:xfrm>
            <a:off x="131218" y="72774"/>
            <a:ext cx="5508105" cy="571359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PROGRAMA ORO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238780" y="1110205"/>
            <a:ext cx="1292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TOPE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46" y="2178876"/>
            <a:ext cx="2802253" cy="2802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66838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Documento"/>
          <p:cNvSpPr/>
          <p:nvPr/>
        </p:nvSpPr>
        <p:spPr>
          <a:xfrm>
            <a:off x="104333" y="103031"/>
            <a:ext cx="5940153" cy="720080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>
                <a:solidFill>
                  <a:schemeClr val="bg1"/>
                </a:solidFill>
              </a:rPr>
              <a:t>AYUDAS DIAGNOSTICAS EN PROGRAMAS CON TOPE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91944" y="1766136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sz="2400" dirty="0"/>
              <a:t>Los usuarios  de los programas </a:t>
            </a:r>
            <a:r>
              <a:rPr lang="es-CO" sz="2400" b="1" dirty="0"/>
              <a:t>clásico, plata y tradicional   </a:t>
            </a:r>
            <a:r>
              <a:rPr lang="es-CO" sz="2400" dirty="0"/>
              <a:t>tendrán derecho a  las ayudas del numeral 2.2 y 2.3  </a:t>
            </a:r>
            <a:r>
              <a:rPr lang="es-CO" sz="2400" u="sng" dirty="0"/>
              <a:t>una vez </a:t>
            </a:r>
            <a:r>
              <a:rPr lang="es-CO" sz="2400" b="1" u="sng" dirty="0"/>
              <a:t>por usuario/año/contrato</a:t>
            </a:r>
            <a:r>
              <a:rPr lang="es-CO" sz="2400" b="1" dirty="0"/>
              <a:t>, </a:t>
            </a:r>
            <a:r>
              <a:rPr lang="es-CO" sz="2400" dirty="0"/>
              <a:t>y hasta un segundo por criterio de auditoria </a:t>
            </a:r>
            <a:r>
              <a:rPr lang="es-CO" sz="2400" dirty="0" smtClean="0"/>
              <a:t>medica</a:t>
            </a:r>
          </a:p>
          <a:p>
            <a:pPr algn="ctr"/>
            <a:r>
              <a:rPr lang="es-CO" sz="2400" b="1" u="sng" dirty="0"/>
              <a:t>LOS TOPES DE GASTOS CLINICOS SON USUARIO AÑO CONTRATO</a:t>
            </a:r>
            <a:endParaRPr lang="es-CO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757905"/>
            <a:ext cx="3168352" cy="31683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26938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223792" y="404665"/>
            <a:ext cx="4063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ATENCION</a:t>
            </a:r>
          </a:p>
          <a:p>
            <a:pPr algn="ctr"/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Barra atención ordenamientos</a:t>
            </a:r>
          </a:p>
        </p:txBody>
      </p:sp>
      <p:sp>
        <p:nvSpPr>
          <p:cNvPr id="3" name="2 Rectángulo redondeado"/>
          <p:cNvSpPr/>
          <p:nvPr/>
        </p:nvSpPr>
        <p:spPr>
          <a:xfrm>
            <a:off x="2999656" y="2045065"/>
            <a:ext cx="648126" cy="604674"/>
          </a:xfrm>
          <a:prstGeom prst="roundRect">
            <a:avLst>
              <a:gd name="adj" fmla="val 10000"/>
            </a:avLst>
          </a:prstGeom>
          <a:blipFill rotWithShape="1">
            <a:blip r:embed="rId3" cstate="print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3 Rectángulo"/>
          <p:cNvSpPr/>
          <p:nvPr/>
        </p:nvSpPr>
        <p:spPr>
          <a:xfrm>
            <a:off x="2553141" y="2780928"/>
            <a:ext cx="19586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/>
              <a:t>USUARIO COMÚN</a:t>
            </a:r>
          </a:p>
          <a:p>
            <a:pPr algn="ctr"/>
            <a:r>
              <a:rPr lang="es-ES" sz="1400" b="1" dirty="0"/>
              <a:t>Oro, Años Dorados Oro y Oro Plus</a:t>
            </a:r>
            <a:endParaRPr lang="es-CO" sz="1400" dirty="0"/>
          </a:p>
        </p:txBody>
      </p:sp>
      <p:pic>
        <p:nvPicPr>
          <p:cNvPr id="5" name="Picture 24" descr="MC900431641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4050293"/>
            <a:ext cx="7048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248413" y="4849997"/>
            <a:ext cx="22073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1400" b="1" dirty="0"/>
              <a:t>USUARIO Otros programas </a:t>
            </a:r>
          </a:p>
        </p:txBody>
      </p:sp>
      <p:sp>
        <p:nvSpPr>
          <p:cNvPr id="8" name="109 Rectángulo redondeado"/>
          <p:cNvSpPr/>
          <p:nvPr/>
        </p:nvSpPr>
        <p:spPr>
          <a:xfrm>
            <a:off x="6449541" y="4005064"/>
            <a:ext cx="2454771" cy="4320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BARRA</a:t>
            </a:r>
          </a:p>
          <a:p>
            <a:pPr algn="ctr"/>
            <a:r>
              <a:rPr lang="es-CO" dirty="0"/>
              <a:t>UIS</a:t>
            </a:r>
          </a:p>
        </p:txBody>
      </p:sp>
      <p:sp>
        <p:nvSpPr>
          <p:cNvPr id="9" name="120 Rectángulo redondeado"/>
          <p:cNvSpPr/>
          <p:nvPr/>
        </p:nvSpPr>
        <p:spPr>
          <a:xfrm>
            <a:off x="6449540" y="4778012"/>
            <a:ext cx="2483347" cy="37918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BARRA</a:t>
            </a:r>
          </a:p>
          <a:p>
            <a:pPr algn="ctr"/>
            <a:r>
              <a:rPr lang="es-CO" dirty="0"/>
              <a:t>Integral de MP</a:t>
            </a:r>
          </a:p>
        </p:txBody>
      </p:sp>
      <p:sp>
        <p:nvSpPr>
          <p:cNvPr id="10" name="121 Rectángulo redondeado"/>
          <p:cNvSpPr/>
          <p:nvPr/>
        </p:nvSpPr>
        <p:spPr>
          <a:xfrm>
            <a:off x="6478115" y="5517232"/>
            <a:ext cx="2432697" cy="41017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SALA SIP</a:t>
            </a:r>
          </a:p>
        </p:txBody>
      </p:sp>
      <p:sp>
        <p:nvSpPr>
          <p:cNvPr id="11" name="109 Rectángulo redondeado"/>
          <p:cNvSpPr/>
          <p:nvPr/>
        </p:nvSpPr>
        <p:spPr>
          <a:xfrm>
            <a:off x="6456040" y="1737552"/>
            <a:ext cx="2454772" cy="3953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BARRA MP</a:t>
            </a:r>
          </a:p>
          <a:p>
            <a:pPr algn="ctr"/>
            <a:r>
              <a:rPr lang="es-CO" dirty="0"/>
              <a:t>UIS</a:t>
            </a:r>
          </a:p>
        </p:txBody>
      </p:sp>
      <p:sp>
        <p:nvSpPr>
          <p:cNvPr id="12" name="120 Rectángulo redondeado"/>
          <p:cNvSpPr/>
          <p:nvPr/>
        </p:nvSpPr>
        <p:spPr>
          <a:xfrm>
            <a:off x="6456040" y="2348881"/>
            <a:ext cx="2454772" cy="33212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BARRA MP</a:t>
            </a:r>
          </a:p>
          <a:p>
            <a:pPr algn="ctr"/>
            <a:r>
              <a:rPr lang="es-CO" dirty="0"/>
              <a:t>UIS</a:t>
            </a:r>
          </a:p>
        </p:txBody>
      </p:sp>
      <p:sp>
        <p:nvSpPr>
          <p:cNvPr id="13" name="121 Rectángulo redondeado"/>
          <p:cNvSpPr/>
          <p:nvPr/>
        </p:nvSpPr>
        <p:spPr>
          <a:xfrm>
            <a:off x="6478115" y="2924945"/>
            <a:ext cx="2454772" cy="3321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SALA SIP</a:t>
            </a:r>
          </a:p>
        </p:txBody>
      </p:sp>
      <p:cxnSp>
        <p:nvCxnSpPr>
          <p:cNvPr id="15" name="14 Conector angular"/>
          <p:cNvCxnSpPr>
            <a:stCxn id="3" idx="3"/>
            <a:endCxn id="11" idx="1"/>
          </p:cNvCxnSpPr>
          <p:nvPr/>
        </p:nvCxnSpPr>
        <p:spPr>
          <a:xfrm flipV="1">
            <a:off x="3647782" y="1935204"/>
            <a:ext cx="2808258" cy="412198"/>
          </a:xfrm>
          <a:prstGeom prst="bentConnector3">
            <a:avLst>
              <a:gd name="adj1" fmla="val 373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angular"/>
          <p:cNvCxnSpPr>
            <a:stCxn id="3" idx="3"/>
            <a:endCxn id="12" idx="1"/>
          </p:cNvCxnSpPr>
          <p:nvPr/>
        </p:nvCxnSpPr>
        <p:spPr>
          <a:xfrm>
            <a:off x="3647782" y="2347403"/>
            <a:ext cx="2808258" cy="167543"/>
          </a:xfrm>
          <a:prstGeom prst="bentConnector3">
            <a:avLst>
              <a:gd name="adj1" fmla="val 3731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angular"/>
          <p:cNvCxnSpPr>
            <a:stCxn id="3" idx="3"/>
            <a:endCxn id="13" idx="1"/>
          </p:cNvCxnSpPr>
          <p:nvPr/>
        </p:nvCxnSpPr>
        <p:spPr>
          <a:xfrm>
            <a:off x="3647783" y="2347403"/>
            <a:ext cx="2830333" cy="743607"/>
          </a:xfrm>
          <a:prstGeom prst="bentConnector3">
            <a:avLst>
              <a:gd name="adj1" fmla="val 3699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angular"/>
          <p:cNvCxnSpPr>
            <a:stCxn id="5" idx="3"/>
            <a:endCxn id="8" idx="1"/>
          </p:cNvCxnSpPr>
          <p:nvPr/>
        </p:nvCxnSpPr>
        <p:spPr>
          <a:xfrm flipV="1">
            <a:off x="3704506" y="4221088"/>
            <a:ext cx="2745034" cy="181630"/>
          </a:xfrm>
          <a:prstGeom prst="bentConnector3">
            <a:avLst>
              <a:gd name="adj1" fmla="val 37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angular"/>
          <p:cNvCxnSpPr>
            <a:stCxn id="5" idx="3"/>
            <a:endCxn id="9" idx="1"/>
          </p:cNvCxnSpPr>
          <p:nvPr/>
        </p:nvCxnSpPr>
        <p:spPr>
          <a:xfrm>
            <a:off x="3704507" y="4402718"/>
            <a:ext cx="2745033" cy="564884"/>
          </a:xfrm>
          <a:prstGeom prst="bentConnector3">
            <a:avLst>
              <a:gd name="adj1" fmla="val 3702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angular"/>
          <p:cNvCxnSpPr>
            <a:stCxn id="5" idx="3"/>
            <a:endCxn id="10" idx="1"/>
          </p:cNvCxnSpPr>
          <p:nvPr/>
        </p:nvCxnSpPr>
        <p:spPr>
          <a:xfrm>
            <a:off x="3704506" y="4402719"/>
            <a:ext cx="2773608" cy="1319599"/>
          </a:xfrm>
          <a:prstGeom prst="bentConnector3">
            <a:avLst>
              <a:gd name="adj1" fmla="val 362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34 CuadroTexto"/>
          <p:cNvSpPr txBox="1"/>
          <p:nvPr/>
        </p:nvSpPr>
        <p:spPr>
          <a:xfrm>
            <a:off x="4655840" y="1609056"/>
            <a:ext cx="1421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Cubrimiento MP </a:t>
            </a:r>
          </a:p>
        </p:txBody>
      </p:sp>
      <p:sp>
        <p:nvSpPr>
          <p:cNvPr id="36" name="35 CuadroTexto"/>
          <p:cNvSpPr txBox="1"/>
          <p:nvPr/>
        </p:nvSpPr>
        <p:spPr>
          <a:xfrm>
            <a:off x="4649327" y="2141304"/>
            <a:ext cx="163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Cobertura POS Puro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4751790" y="2784179"/>
            <a:ext cx="160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No POS CTC Tutela </a:t>
            </a:r>
          </a:p>
        </p:txBody>
      </p:sp>
      <p:sp>
        <p:nvSpPr>
          <p:cNvPr id="38" name="37 CuadroTexto"/>
          <p:cNvSpPr txBox="1"/>
          <p:nvPr/>
        </p:nvSpPr>
        <p:spPr>
          <a:xfrm>
            <a:off x="4751791" y="3519592"/>
            <a:ext cx="16017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Cubrimiento MP y</a:t>
            </a:r>
          </a:p>
          <a:p>
            <a:r>
              <a:rPr lang="es-CO" sz="1400" dirty="0"/>
              <a:t>EPS solo si tienen</a:t>
            </a:r>
          </a:p>
          <a:p>
            <a:r>
              <a:rPr lang="es-CO" sz="1400" dirty="0"/>
              <a:t>IPS Asignación U.I.S</a:t>
            </a:r>
          </a:p>
        </p:txBody>
      </p:sp>
      <p:sp>
        <p:nvSpPr>
          <p:cNvPr id="39" name="38 CuadroTexto"/>
          <p:cNvSpPr txBox="1"/>
          <p:nvPr/>
        </p:nvSpPr>
        <p:spPr>
          <a:xfrm>
            <a:off x="4655841" y="4705400"/>
            <a:ext cx="1381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Cubrimiento MP</a:t>
            </a:r>
          </a:p>
        </p:txBody>
      </p:sp>
      <p:sp>
        <p:nvSpPr>
          <p:cNvPr id="40" name="39 CuadroTexto"/>
          <p:cNvSpPr txBox="1"/>
          <p:nvPr/>
        </p:nvSpPr>
        <p:spPr>
          <a:xfrm>
            <a:off x="4655841" y="5445225"/>
            <a:ext cx="1397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/>
              <a:t>Cubrimiento EPS</a:t>
            </a:r>
          </a:p>
        </p:txBody>
      </p:sp>
    </p:spTree>
    <p:extLst>
      <p:ext uri="{BB962C8B-B14F-4D97-AF65-F5344CB8AC3E}">
        <p14:creationId xmlns="" xmlns:p14="http://schemas.microsoft.com/office/powerpoint/2010/main" val="25205557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  <p:sndAc>
          <p:stSnd>
            <p:snd r:embed="rId5" name="cashreg.wav"/>
          </p:stSnd>
        </p:sndAc>
      </p:transition>
    </mc:Choice>
    <mc:Fallback>
      <p:transition spd="slow">
        <p:fade/>
        <p:sndAc>
          <p:stSnd>
            <p:snd r:embed="rId2" name="cashreg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="" xmlns:p14="http://schemas.microsoft.com/office/powerpoint/2010/main" val="3107255462"/>
              </p:ext>
            </p:extLst>
          </p:nvPr>
        </p:nvGraphicFramePr>
        <p:xfrm>
          <a:off x="2031999" y="719666"/>
          <a:ext cx="96105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5 Documento"/>
          <p:cNvSpPr/>
          <p:nvPr/>
        </p:nvSpPr>
        <p:spPr>
          <a:xfrm>
            <a:off x="0" y="0"/>
            <a:ext cx="4546242" cy="747182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PROGRAMA ORO NOVEDADES PLAN FAMILIAR</a:t>
            </a:r>
            <a:endParaRPr lang="es-CO" sz="20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09" y="2395471"/>
            <a:ext cx="2137892" cy="21378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0970251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="" xmlns:p14="http://schemas.microsoft.com/office/powerpoint/2010/main" val="1433612881"/>
              </p:ext>
            </p:extLst>
          </p:nvPr>
        </p:nvGraphicFramePr>
        <p:xfrm>
          <a:off x="2031999" y="719666"/>
          <a:ext cx="96105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5 Documento"/>
          <p:cNvSpPr/>
          <p:nvPr/>
        </p:nvSpPr>
        <p:spPr>
          <a:xfrm>
            <a:off x="106188" y="115703"/>
            <a:ext cx="4440054" cy="721423"/>
          </a:xfrm>
          <a:prstGeom prst="flowChartDocument">
            <a:avLst/>
          </a:prstGeom>
          <a:solidFill>
            <a:srgbClr val="00B0F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dirty="0" smtClean="0">
                <a:solidFill>
                  <a:schemeClr val="bg1"/>
                </a:solidFill>
              </a:rPr>
              <a:t>PROGRAMA ORO NOVEDADES PLAN ASOCIADO</a:t>
            </a:r>
            <a:endParaRPr lang="es-CO" sz="20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3" y="2756079"/>
            <a:ext cx="2617345" cy="16071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6187248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768216"/>
          </a:xfrm>
        </p:spPr>
        <p:txBody>
          <a:bodyPr/>
          <a:lstStyle/>
          <a:p>
            <a:pPr algn="ctr"/>
            <a:r>
              <a:rPr lang="es-CO" sz="2400" b="1" u="sng" dirty="0" smtClean="0"/>
              <a:t>NOVEDADES EN ASISTENCIAS COMO VALORES AGREGADOS PARA ORO Y ORO PLUS</a:t>
            </a:r>
            <a:endParaRPr lang="es-CO" sz="2400" b="1" u="sng" dirty="0"/>
          </a:p>
        </p:txBody>
      </p:sp>
      <p:sp>
        <p:nvSpPr>
          <p:cNvPr id="4" name="Rectángulo 3"/>
          <p:cNvSpPr/>
          <p:nvPr/>
        </p:nvSpPr>
        <p:spPr>
          <a:xfrm>
            <a:off x="1751527" y="1030311"/>
            <a:ext cx="9890974" cy="5130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Cambio el proveedor de asistencias ahora es </a:t>
            </a:r>
            <a:r>
              <a:rPr lang="es-CO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GEA Colombia las mejoras para los programas Oro y Oro Plus: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b="1" dirty="0"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Servicio de traslado a citas médicas a usuarios con incapacidad mayor a 3 días, 4 eventos al año por usuario con  un tiempo de hora y media por servicio </a:t>
            </a:r>
            <a:r>
              <a:rPr lang="es-CO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(antes eran dos eventos en el año  y por incapacidades mayores a 5 días)</a:t>
            </a:r>
            <a:endParaRPr lang="es-CO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Servicio de acompañamiento a exámenes médicos a usuarios con incapacidad mayor a 3 días, eventos ilimitados, donde no haya cobertura puede hacerse bajo la modalidad de reembolso previa autorización del servicio a través de GEA. </a:t>
            </a:r>
            <a:r>
              <a:rPr lang="es-CO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(antes era dos eventos, y por incapacidades mayores a 5 días)</a:t>
            </a:r>
            <a:endParaRPr lang="es-CO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Servicio de mensajería por convalecencia a usuarios con incapacidad mayor a 3 días y 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hasta máximo 15 días posteriores a la misma. </a:t>
            </a:r>
            <a:r>
              <a:rPr lang="es-ES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(Antes era 4 servicios </a:t>
            </a:r>
            <a:r>
              <a:rPr lang="es-CO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por incapacidades mayores a 5 días</a:t>
            </a:r>
            <a:r>
              <a:rPr lang="es-ES" b="1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s-ES" b="1" u="sng" dirty="0">
                <a:solidFill>
                  <a:srgbClr val="FF0000"/>
                </a:solidFill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ahora son ilimitados.</a:t>
            </a:r>
            <a:endParaRPr lang="es-CO" sz="1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es-CO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Orientación jurídica telefónica, </a:t>
            </a:r>
            <a:r>
              <a:rPr lang="es-ES" dirty="0">
                <a:latin typeface="Verdana" panose="020B060403050404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servicios de asesoría legal telefónica las 24 horas del día, los 365 días del año, para cualquier consulta telefónica, relacionada con asuntos comerciales, laborales, civiles y familiares.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553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1581</Words>
  <Application>Microsoft Office PowerPoint</Application>
  <PresentationFormat>Personalizado</PresentationFormat>
  <Paragraphs>220</Paragraphs>
  <Slides>30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NOVEDADES EN ASISTENCIAS COMO VALORES AGREGADOS PARA ORO Y ORO PLUS</vt:lpstr>
      <vt:lpstr>NOVEDADES EN ASISTENCIAS COMO VALORES AGREGADOS PARA ORO Y ORO PLUS</vt:lpstr>
      <vt:lpstr>NOVEDADES EN ASISTENCIAS COMO VALORES AGREGADOS PARA ORO Y ORO PLUS</vt:lpstr>
      <vt:lpstr>NOVEDADES EN ASISTENCIAS COMO VALORES AGREGADOS PARA TODOS LOS PROGRAMAS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QUE NECESITAMOS DEL AREA COMERCIAL</vt:lpstr>
      <vt:lpstr>Diapositiva 22</vt:lpstr>
      <vt:lpstr>EXCLUSIONES SURA- COBERTURA COOMEVA</vt:lpstr>
      <vt:lpstr>EXCLUSIONES SURA- COBERTURA COOMEVA</vt:lpstr>
      <vt:lpstr>DIFERENCIA SURA- COBERTURA COOMEVA</vt:lpstr>
      <vt:lpstr>DIFERENCIA SURA- COBERTURA COOMEVA</vt:lpstr>
      <vt:lpstr>DIFERENCIA SURA- COBERTURA COOMEVA</vt:lpstr>
      <vt:lpstr>PRIMAS Y AJUSTES DE TARIFA</vt:lpstr>
      <vt:lpstr>PRIMAS Y AJUSTES DE TARIFA</vt:lpstr>
      <vt:lpstr>Diapositiva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Elizabeth Garcia Lopez</dc:creator>
  <cp:lastModifiedBy>Angela castañeda</cp:lastModifiedBy>
  <cp:revision>99</cp:revision>
  <dcterms:created xsi:type="dcterms:W3CDTF">2015-02-16T16:40:18Z</dcterms:created>
  <dcterms:modified xsi:type="dcterms:W3CDTF">2016-02-04T14:19:28Z</dcterms:modified>
</cp:coreProperties>
</file>